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61" r:id="rId4"/>
    <p:sldId id="259" r:id="rId5"/>
    <p:sldId id="260" r:id="rId6"/>
    <p:sldId id="262" r:id="rId7"/>
    <p:sldId id="258" r:id="rId8"/>
    <p:sldId id="263" r:id="rId9"/>
    <p:sldId id="264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76" y="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13" Type="http://schemas.openxmlformats.org/officeDocument/2006/relationships/image" Target="../media/image23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12" Type="http://schemas.openxmlformats.org/officeDocument/2006/relationships/image" Target="../media/image22.wmf"/><Relationship Id="rId2" Type="http://schemas.openxmlformats.org/officeDocument/2006/relationships/image" Target="../media/image12.wmf"/><Relationship Id="rId16" Type="http://schemas.openxmlformats.org/officeDocument/2006/relationships/image" Target="../media/image26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11" Type="http://schemas.openxmlformats.org/officeDocument/2006/relationships/image" Target="../media/image21.wmf"/><Relationship Id="rId5" Type="http://schemas.openxmlformats.org/officeDocument/2006/relationships/image" Target="../media/image15.wmf"/><Relationship Id="rId15" Type="http://schemas.openxmlformats.org/officeDocument/2006/relationships/image" Target="../media/image2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Relationship Id="rId14" Type="http://schemas.openxmlformats.org/officeDocument/2006/relationships/image" Target="../media/image2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4" Type="http://schemas.openxmlformats.org/officeDocument/2006/relationships/image" Target="../media/image31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0AE009-C5B3-4432-BDA2-89B963C286DC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087FC7-65F6-4630-929D-1A78E04D4007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94329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87FC7-65F6-4630-929D-1A78E04D4007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280931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87FC7-65F6-4630-929D-1A78E04D4007}" type="slidenum">
              <a:rPr lang="en-CA" smtClean="0"/>
              <a:pPr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2534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87FC7-65F6-4630-929D-1A78E04D4007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220432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87FC7-65F6-4630-929D-1A78E04D4007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22467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87FC7-65F6-4630-929D-1A78E04D4007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52155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87FC7-65F6-4630-929D-1A78E04D4007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180759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87FC7-65F6-4630-929D-1A78E04D4007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900238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87FC7-65F6-4630-929D-1A78E04D4007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3523485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087FC7-65F6-4630-929D-1A78E04D4007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54385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8E2D98C-AD07-4E44-AA93-D350FBAAF6E7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6E83D48-44BE-4563-B00B-16999667BCF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2D98C-AD07-4E44-AA93-D350FBAAF6E7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83D48-44BE-4563-B00B-16999667BCF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2D98C-AD07-4E44-AA93-D350FBAAF6E7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83D48-44BE-4563-B00B-16999667BCF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8E2D98C-AD07-4E44-AA93-D350FBAAF6E7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6E83D48-44BE-4563-B00B-16999667BCF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8E2D98C-AD07-4E44-AA93-D350FBAAF6E7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CA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6E83D48-44BE-4563-B00B-16999667BCF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2D98C-AD07-4E44-AA93-D350FBAAF6E7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83D48-44BE-4563-B00B-16999667BCF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2D98C-AD07-4E44-AA93-D350FBAAF6E7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83D48-44BE-4563-B00B-16999667BCF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8E2D98C-AD07-4E44-AA93-D350FBAAF6E7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6E83D48-44BE-4563-B00B-16999667BCF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E2D98C-AD07-4E44-AA93-D350FBAAF6E7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E83D48-44BE-4563-B00B-16999667BCF0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8E2D98C-AD07-4E44-AA93-D350FBAAF6E7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6E83D48-44BE-4563-B00B-16999667BCF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8E2D98C-AD07-4E44-AA93-D350FBAAF6E7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6E83D48-44BE-4563-B00B-16999667BCF0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8E2D98C-AD07-4E44-AA93-D350FBAAF6E7}" type="datetimeFigureOut">
              <a:rPr lang="en-CA" smtClean="0"/>
              <a:pPr/>
              <a:t>2018-11-04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CA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6E83D48-44BE-4563-B00B-16999667BCF0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8.bin"/><Relationship Id="rId3" Type="http://schemas.openxmlformats.org/officeDocument/2006/relationships/notesSlide" Target="../notesSlides/notesSlide3.xml"/><Relationship Id="rId21" Type="http://schemas.openxmlformats.org/officeDocument/2006/relationships/image" Target="../media/image10.wmf"/><Relationship Id="rId7" Type="http://schemas.openxmlformats.org/officeDocument/2006/relationships/image" Target="../media/image3.wmf"/><Relationship Id="rId12" Type="http://schemas.openxmlformats.org/officeDocument/2006/relationships/oleObject" Target="../embeddings/oleObject5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7.bin"/><Relationship Id="rId20" Type="http://schemas.openxmlformats.org/officeDocument/2006/relationships/oleObject" Target="../embeddings/oleObject9.bin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5.wmf"/><Relationship Id="rId5" Type="http://schemas.openxmlformats.org/officeDocument/2006/relationships/image" Target="../media/image2.wmf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4.bin"/><Relationship Id="rId19" Type="http://schemas.openxmlformats.org/officeDocument/2006/relationships/image" Target="../media/image9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4.wmf"/><Relationship Id="rId14" Type="http://schemas.openxmlformats.org/officeDocument/2006/relationships/oleObject" Target="../embeddings/oleObject6.bin"/><Relationship Id="rId22" Type="http://schemas.openxmlformats.org/officeDocument/2006/relationships/hyperlink" Target="http://www.bcmath.ca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7.bin"/><Relationship Id="rId26" Type="http://schemas.openxmlformats.org/officeDocument/2006/relationships/oleObject" Target="../embeddings/oleObject21.bin"/><Relationship Id="rId3" Type="http://schemas.openxmlformats.org/officeDocument/2006/relationships/notesSlide" Target="../notesSlides/notesSlide4.xml"/><Relationship Id="rId21" Type="http://schemas.openxmlformats.org/officeDocument/2006/relationships/image" Target="../media/image19.wmf"/><Relationship Id="rId34" Type="http://schemas.openxmlformats.org/officeDocument/2006/relationships/oleObject" Target="../embeddings/oleObject25.bin"/><Relationship Id="rId7" Type="http://schemas.openxmlformats.org/officeDocument/2006/relationships/image" Target="../media/image12.w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7.wmf"/><Relationship Id="rId25" Type="http://schemas.openxmlformats.org/officeDocument/2006/relationships/image" Target="../media/image21.wmf"/><Relationship Id="rId33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6.bin"/><Relationship Id="rId20" Type="http://schemas.openxmlformats.org/officeDocument/2006/relationships/oleObject" Target="../embeddings/oleObject18.bin"/><Relationship Id="rId29" Type="http://schemas.openxmlformats.org/officeDocument/2006/relationships/image" Target="../media/image23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4.wmf"/><Relationship Id="rId24" Type="http://schemas.openxmlformats.org/officeDocument/2006/relationships/oleObject" Target="../embeddings/oleObject20.bin"/><Relationship Id="rId32" Type="http://schemas.openxmlformats.org/officeDocument/2006/relationships/oleObject" Target="../embeddings/oleObject24.bin"/><Relationship Id="rId5" Type="http://schemas.openxmlformats.org/officeDocument/2006/relationships/image" Target="../media/image11.wmf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28" Type="http://schemas.openxmlformats.org/officeDocument/2006/relationships/oleObject" Target="../embeddings/oleObject22.bin"/><Relationship Id="rId36" Type="http://schemas.openxmlformats.org/officeDocument/2006/relationships/hyperlink" Target="http://www.bcmath.ca/" TargetMode="External"/><Relationship Id="rId10" Type="http://schemas.openxmlformats.org/officeDocument/2006/relationships/oleObject" Target="../embeddings/oleObject13.bin"/><Relationship Id="rId19" Type="http://schemas.openxmlformats.org/officeDocument/2006/relationships/image" Target="../media/image18.wmf"/><Relationship Id="rId31" Type="http://schemas.openxmlformats.org/officeDocument/2006/relationships/image" Target="../media/image24.wmf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5.bin"/><Relationship Id="rId22" Type="http://schemas.openxmlformats.org/officeDocument/2006/relationships/oleObject" Target="../embeddings/oleObject19.bin"/><Relationship Id="rId27" Type="http://schemas.openxmlformats.org/officeDocument/2006/relationships/image" Target="../media/image22.wmf"/><Relationship Id="rId30" Type="http://schemas.openxmlformats.org/officeDocument/2006/relationships/oleObject" Target="../embeddings/oleObject23.bin"/><Relationship Id="rId35" Type="http://schemas.openxmlformats.org/officeDocument/2006/relationships/image" Target="../media/image2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hyperlink" Target="http://www.bcmath.ca/" TargetMode="External"/><Relationship Id="rId5" Type="http://schemas.openxmlformats.org/officeDocument/2006/relationships/image" Target="../media/image27.wmf"/><Relationship Id="rId4" Type="http://schemas.openxmlformats.org/officeDocument/2006/relationships/oleObject" Target="../embeddings/oleObject2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29.wmf"/><Relationship Id="rId12" Type="http://schemas.openxmlformats.org/officeDocument/2006/relationships/hyperlink" Target="http://www.bcmath.ca/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0" Type="http://schemas.openxmlformats.org/officeDocument/2006/relationships/oleObject" Target="../embeddings/oleObject30.bin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jpeg"/><Relationship Id="rId3" Type="http://schemas.openxmlformats.org/officeDocument/2006/relationships/image" Target="../media/image32.jpeg"/><Relationship Id="rId7" Type="http://schemas.openxmlformats.org/officeDocument/2006/relationships/image" Target="../media/image3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jpeg"/><Relationship Id="rId5" Type="http://schemas.openxmlformats.org/officeDocument/2006/relationships/image" Target="../media/image34.jpeg"/><Relationship Id="rId10" Type="http://schemas.openxmlformats.org/officeDocument/2006/relationships/hyperlink" Target="http://www.bcmath.ca/" TargetMode="External"/><Relationship Id="rId4" Type="http://schemas.openxmlformats.org/officeDocument/2006/relationships/image" Target="../media/image33.png"/><Relationship Id="rId9" Type="http://schemas.openxmlformats.org/officeDocument/2006/relationships/image" Target="../media/image3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13" Type="http://schemas.openxmlformats.org/officeDocument/2006/relationships/image" Target="../media/image43.wmf"/><Relationship Id="rId18" Type="http://schemas.openxmlformats.org/officeDocument/2006/relationships/oleObject" Target="../embeddings/oleObject38.bin"/><Relationship Id="rId3" Type="http://schemas.openxmlformats.org/officeDocument/2006/relationships/notesSlide" Target="../notesSlides/notesSlide8.xml"/><Relationship Id="rId21" Type="http://schemas.openxmlformats.org/officeDocument/2006/relationships/image" Target="../media/image47.wmf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35.bin"/><Relationship Id="rId17" Type="http://schemas.openxmlformats.org/officeDocument/2006/relationships/image" Target="../media/image4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7.bin"/><Relationship Id="rId20" Type="http://schemas.openxmlformats.org/officeDocument/2006/relationships/oleObject" Target="../embeddings/oleObject39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34.bin"/><Relationship Id="rId19" Type="http://schemas.openxmlformats.org/officeDocument/2006/relationships/image" Target="../media/image46.wmf"/><Relationship Id="rId4" Type="http://schemas.openxmlformats.org/officeDocument/2006/relationships/oleObject" Target="../embeddings/oleObject31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36.bin"/><Relationship Id="rId22" Type="http://schemas.openxmlformats.org/officeDocument/2006/relationships/hyperlink" Target="http://www.bcmath.ca/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bcmath.ca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/>
              <a:t>Chapter 3.1 </a:t>
            </a:r>
            <a:br>
              <a:rPr lang="en-CA" dirty="0"/>
            </a:br>
            <a:r>
              <a:rPr lang="en-CA" dirty="0"/>
              <a:t>What are Percentages?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3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/>
          <p:cNvSpPr/>
          <p:nvPr/>
        </p:nvSpPr>
        <p:spPr>
          <a:xfrm>
            <a:off x="1632858" y="4648200"/>
            <a:ext cx="320040" cy="320040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0" name="Rectangle 29"/>
          <p:cNvSpPr/>
          <p:nvPr/>
        </p:nvSpPr>
        <p:spPr>
          <a:xfrm>
            <a:off x="381000" y="3048000"/>
            <a:ext cx="3200400" cy="3200400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32" name="Rectangle 31"/>
          <p:cNvSpPr/>
          <p:nvPr/>
        </p:nvSpPr>
        <p:spPr>
          <a:xfrm>
            <a:off x="381000" y="3048000"/>
            <a:ext cx="1600200" cy="3200400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96200" cy="715962"/>
          </a:xfrm>
        </p:spPr>
        <p:txBody>
          <a:bodyPr/>
          <a:lstStyle/>
          <a:p>
            <a:r>
              <a:rPr lang="en-CA" dirty="0"/>
              <a:t>What are Percentages?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52400" y="1066800"/>
            <a:ext cx="8686800" cy="1828800"/>
          </a:xfrm>
        </p:spPr>
        <p:txBody>
          <a:bodyPr/>
          <a:lstStyle/>
          <a:p>
            <a:r>
              <a:rPr lang="en-CA" dirty="0"/>
              <a:t>Percentages are like fractions and are used to represent how much out of 100</a:t>
            </a:r>
          </a:p>
          <a:p>
            <a:r>
              <a:rPr lang="en-CA" dirty="0"/>
              <a:t>When representing percentages using “area”, we divide the “whole” unit into 100 little boxes</a:t>
            </a:r>
          </a:p>
          <a:p>
            <a:endParaRPr lang="en-CA" dirty="0"/>
          </a:p>
        </p:txBody>
      </p:sp>
      <p:sp>
        <p:nvSpPr>
          <p:cNvPr id="4" name="Rectangle 3"/>
          <p:cNvSpPr/>
          <p:nvPr/>
        </p:nvSpPr>
        <p:spPr>
          <a:xfrm>
            <a:off x="384048" y="3044952"/>
            <a:ext cx="3200400" cy="3200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7" name="Straight Connector 6"/>
          <p:cNvCxnSpPr/>
          <p:nvPr/>
        </p:nvCxnSpPr>
        <p:spPr>
          <a:xfrm>
            <a:off x="381000" y="4645152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73608" y="30480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993648" y="30480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313688" y="30480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633728" y="30480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953768" y="30480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273808" y="30480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593848" y="30480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913888" y="30480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233928" y="30480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81000" y="496824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81000" y="528828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81000" y="560832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381000" y="592836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81000" y="432816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381000" y="400812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381000" y="368808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381000" y="336804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ontent Placeholder 2"/>
          <p:cNvSpPr txBox="1">
            <a:spLocks/>
          </p:cNvSpPr>
          <p:nvPr/>
        </p:nvSpPr>
        <p:spPr>
          <a:xfrm>
            <a:off x="3733800" y="2895600"/>
            <a:ext cx="4800600" cy="3733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the “whole” box is shaded, then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100% of the area is shaded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we shade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half of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 box, then 50% of the area is shaded</a:t>
            </a:r>
            <a:endParaRPr lang="en-CA" sz="2400" dirty="0"/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Char char=""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only one unit is shaded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then 1% of the area is shaded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038600" y="3352800"/>
            <a:ext cx="4343400" cy="76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3" name="Rectangle 32"/>
          <p:cNvSpPr/>
          <p:nvPr/>
        </p:nvSpPr>
        <p:spPr>
          <a:xfrm>
            <a:off x="4038600" y="4495800"/>
            <a:ext cx="44958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5" name="Rectangle 34"/>
          <p:cNvSpPr/>
          <p:nvPr/>
        </p:nvSpPr>
        <p:spPr>
          <a:xfrm>
            <a:off x="3962400" y="5334000"/>
            <a:ext cx="4495800" cy="4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36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3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1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7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0" grpId="0" animBg="1"/>
      <p:bldP spid="30" grpId="1" animBg="1"/>
      <p:bldP spid="32" grpId="0" animBg="1"/>
      <p:bldP spid="32" grpId="1" animBg="1"/>
      <p:bldP spid="4" grpId="0" animBg="1"/>
      <p:bldP spid="31" grpId="0" animBg="1"/>
      <p:bldP spid="33" grpId="0" animBg="1"/>
      <p:bldP spid="3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411480" y="3429000"/>
            <a:ext cx="1889760" cy="3215640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28600"/>
            <a:ext cx="8229600" cy="639762"/>
          </a:xfrm>
        </p:spPr>
        <p:txBody>
          <a:bodyPr/>
          <a:lstStyle/>
          <a:p>
            <a:r>
              <a:rPr lang="en-CA" dirty="0"/>
              <a:t>Fractions as Percentages: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914400"/>
            <a:ext cx="8229600" cy="2438400"/>
          </a:xfrm>
        </p:spPr>
        <p:txBody>
          <a:bodyPr/>
          <a:lstStyle/>
          <a:p>
            <a:pPr lvl="0">
              <a:defRPr/>
            </a:pPr>
            <a:r>
              <a:rPr lang="en-CA" dirty="0"/>
              <a:t>Every fraction can be represented using percentages</a:t>
            </a:r>
          </a:p>
          <a:p>
            <a:pPr lvl="0">
              <a:defRPr/>
            </a:pPr>
            <a:r>
              <a:rPr lang="en-CA" dirty="0"/>
              <a:t>One method is to set the denominator to 100 by dividing the box into 100 units</a:t>
            </a:r>
          </a:p>
          <a:p>
            <a:pPr lvl="0">
              <a:defRPr/>
            </a:pPr>
            <a:r>
              <a:rPr lang="en-CA" dirty="0"/>
              <a:t>If the area can not be divided into 100 units, then just divide the numerator by the denominator</a:t>
            </a:r>
          </a:p>
          <a:p>
            <a:pPr lvl="0">
              <a:defRPr/>
            </a:pPr>
            <a:endParaRPr lang="en-CA" dirty="0"/>
          </a:p>
          <a:p>
            <a:endParaRPr lang="en-CA" dirty="0"/>
          </a:p>
        </p:txBody>
      </p:sp>
      <p:sp>
        <p:nvSpPr>
          <p:cNvPr id="5" name="Rectangle 4"/>
          <p:cNvSpPr/>
          <p:nvPr/>
        </p:nvSpPr>
        <p:spPr>
          <a:xfrm>
            <a:off x="384048" y="3425952"/>
            <a:ext cx="3200400" cy="3200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6" name="Straight Connector 5"/>
          <p:cNvCxnSpPr/>
          <p:nvPr/>
        </p:nvCxnSpPr>
        <p:spPr>
          <a:xfrm>
            <a:off x="381000" y="5026152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673608" y="34290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993648" y="34290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313688" y="34290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633728" y="34290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53768" y="34290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2273808" y="34290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2593848" y="34290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913888" y="34290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3233928" y="34290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81000" y="534924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81000" y="566928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381000" y="598932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81000" y="630936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381000" y="470916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381000" y="438912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381000" y="406908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81000" y="374904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Object 23"/>
          <p:cNvGraphicFramePr>
            <a:graphicFrameLocks noChangeAspect="1"/>
          </p:cNvGraphicFramePr>
          <p:nvPr/>
        </p:nvGraphicFramePr>
        <p:xfrm>
          <a:off x="3840480" y="3386138"/>
          <a:ext cx="548640" cy="11496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139680" imgH="393480" progId="Equation.DSMT4">
                  <p:embed/>
                </p:oleObj>
              </mc:Choice>
              <mc:Fallback>
                <p:oleObj name="Equation" r:id="rId4" imgW="139680" imgH="393480" progId="Equation.DSMT4">
                  <p:embed/>
                  <p:pic>
                    <p:nvPicPr>
                      <p:cNvPr id="24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0480" y="3386138"/>
                        <a:ext cx="548640" cy="11496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/>
        </p:nvGraphicFramePr>
        <p:xfrm>
          <a:off x="4291648" y="3370898"/>
          <a:ext cx="1301432" cy="114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406080" imgH="393480" progId="Equation.DSMT4">
                  <p:embed/>
                </p:oleObj>
              </mc:Choice>
              <mc:Fallback>
                <p:oleObj name="Equation" r:id="rId6" imgW="406080" imgH="393480" progId="Equation.DSMT4">
                  <p:embed/>
                  <p:pic>
                    <p:nvPicPr>
                      <p:cNvPr id="26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1648" y="3370898"/>
                        <a:ext cx="1301432" cy="1149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/>
        </p:nvGraphicFramePr>
        <p:xfrm>
          <a:off x="5683568" y="3670300"/>
          <a:ext cx="1462087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8" name="Equation" r:id="rId8" imgW="457200" imgH="177480" progId="Equation.DSMT4">
                  <p:embed/>
                </p:oleObj>
              </mc:Choice>
              <mc:Fallback>
                <p:oleObj name="Equation" r:id="rId8" imgW="457200" imgH="177480" progId="Equation.DSMT4">
                  <p:embed/>
                  <p:pic>
                    <p:nvPicPr>
                      <p:cNvPr id="27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3568" y="3670300"/>
                        <a:ext cx="1462087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3847465" y="4635818"/>
          <a:ext cx="596900" cy="114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10" imgW="152280" imgH="393480" progId="Equation.DSMT4">
                  <p:embed/>
                </p:oleObj>
              </mc:Choice>
              <mc:Fallback>
                <p:oleObj name="Equation" r:id="rId10" imgW="152280" imgH="393480" progId="Equation.DSMT4">
                  <p:embed/>
                  <p:pic>
                    <p:nvPicPr>
                      <p:cNvPr id="28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7465" y="4635818"/>
                        <a:ext cx="596900" cy="1149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4322128" y="4620578"/>
          <a:ext cx="1301432" cy="114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12" imgW="406080" imgH="393480" progId="Equation.DSMT4">
                  <p:embed/>
                </p:oleObj>
              </mc:Choice>
              <mc:Fallback>
                <p:oleObj name="Equation" r:id="rId12" imgW="406080" imgH="393480" progId="Equation.DSMT4">
                  <p:embed/>
                  <p:pic>
                    <p:nvPicPr>
                      <p:cNvPr id="29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2128" y="4620578"/>
                        <a:ext cx="1301432" cy="1149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/>
        </p:nvGraphicFramePr>
        <p:xfrm>
          <a:off x="5689283" y="4919980"/>
          <a:ext cx="146367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14" imgW="457200" imgH="177480" progId="Equation.DSMT4">
                  <p:embed/>
                </p:oleObj>
              </mc:Choice>
              <mc:Fallback>
                <p:oleObj name="Equation" r:id="rId14" imgW="457200" imgH="177480" progId="Equation.DSMT4">
                  <p:embed/>
                  <p:pic>
                    <p:nvPicPr>
                      <p:cNvPr id="3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89283" y="4919980"/>
                        <a:ext cx="1463675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2" name="Group 31"/>
          <p:cNvGrpSpPr/>
          <p:nvPr/>
        </p:nvGrpSpPr>
        <p:grpSpPr>
          <a:xfrm>
            <a:off x="381000" y="3425952"/>
            <a:ext cx="3203448" cy="3203448"/>
            <a:chOff x="381000" y="3425952"/>
            <a:chExt cx="3203448" cy="3203448"/>
          </a:xfrm>
        </p:grpSpPr>
        <p:sp>
          <p:nvSpPr>
            <p:cNvPr id="33" name="Rectangle 32"/>
            <p:cNvSpPr/>
            <p:nvPr/>
          </p:nvSpPr>
          <p:spPr>
            <a:xfrm>
              <a:off x="384048" y="3425952"/>
              <a:ext cx="3200400" cy="32004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34" name="Straight Connector 33"/>
            <p:cNvCxnSpPr/>
            <p:nvPr/>
          </p:nvCxnSpPr>
          <p:spPr>
            <a:xfrm>
              <a:off x="381000" y="5026152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>
              <a:off x="1953768" y="34290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Rectangle 30"/>
          <p:cNvSpPr/>
          <p:nvPr/>
        </p:nvSpPr>
        <p:spPr>
          <a:xfrm>
            <a:off x="365760" y="3429000"/>
            <a:ext cx="1584960" cy="1584960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52" name="Group 51"/>
          <p:cNvGrpSpPr/>
          <p:nvPr/>
        </p:nvGrpSpPr>
        <p:grpSpPr>
          <a:xfrm>
            <a:off x="384048" y="3425952"/>
            <a:ext cx="3200400" cy="3218688"/>
            <a:chOff x="384048" y="3425952"/>
            <a:chExt cx="3200400" cy="3218688"/>
          </a:xfrm>
        </p:grpSpPr>
        <p:sp>
          <p:nvSpPr>
            <p:cNvPr id="53" name="Rectangle 52"/>
            <p:cNvSpPr/>
            <p:nvPr/>
          </p:nvSpPr>
          <p:spPr>
            <a:xfrm>
              <a:off x="384048" y="3425952"/>
              <a:ext cx="3200400" cy="3200400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54" name="Straight Connector 53"/>
            <p:cNvCxnSpPr/>
            <p:nvPr/>
          </p:nvCxnSpPr>
          <p:spPr>
            <a:xfrm>
              <a:off x="1420368" y="34290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2487168" y="344424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Rectangle 55"/>
          <p:cNvSpPr/>
          <p:nvPr/>
        </p:nvSpPr>
        <p:spPr>
          <a:xfrm>
            <a:off x="396240" y="3413760"/>
            <a:ext cx="1051560" cy="3215640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aphicFrame>
        <p:nvGraphicFramePr>
          <p:cNvPr id="57" name="Object 56"/>
          <p:cNvGraphicFramePr>
            <a:graphicFrameLocks noChangeAspect="1"/>
          </p:cNvGraphicFramePr>
          <p:nvPr/>
        </p:nvGraphicFramePr>
        <p:xfrm>
          <a:off x="3852545" y="5672455"/>
          <a:ext cx="1044575" cy="114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16" imgW="266400" imgH="393480" progId="Equation.DSMT4">
                  <p:embed/>
                </p:oleObj>
              </mc:Choice>
              <mc:Fallback>
                <p:oleObj name="Equation" r:id="rId16" imgW="266400" imgH="393480" progId="Equation.DSMT4">
                  <p:embed/>
                  <p:pic>
                    <p:nvPicPr>
                      <p:cNvPr id="57" name="Object 5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2545" y="5672455"/>
                        <a:ext cx="1044575" cy="1149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/>
          <p:cNvGraphicFramePr>
            <a:graphicFrameLocks noChangeAspect="1"/>
          </p:cNvGraphicFramePr>
          <p:nvPr/>
        </p:nvGraphicFramePr>
        <p:xfrm>
          <a:off x="4699000" y="5971223"/>
          <a:ext cx="164084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18" imgW="457200" imgH="177480" progId="Equation.DSMT4">
                  <p:embed/>
                </p:oleObj>
              </mc:Choice>
              <mc:Fallback>
                <p:oleObj name="Equation" r:id="rId18" imgW="457200" imgH="177480" progId="Equation.DSMT4">
                  <p:embed/>
                  <p:pic>
                    <p:nvPicPr>
                      <p:cNvPr id="58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0" y="5971223"/>
                        <a:ext cx="1640840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/>
          <p:cNvGraphicFramePr>
            <a:graphicFrameLocks noChangeAspect="1"/>
          </p:cNvGraphicFramePr>
          <p:nvPr/>
        </p:nvGraphicFramePr>
        <p:xfrm>
          <a:off x="6169978" y="5849303"/>
          <a:ext cx="1770062" cy="631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20" imgW="558720" imgH="215640" progId="Equation.DSMT4">
                  <p:embed/>
                </p:oleObj>
              </mc:Choice>
              <mc:Fallback>
                <p:oleObj name="Equation" r:id="rId20" imgW="558720" imgH="215640" progId="Equation.DSMT4">
                  <p:embed/>
                  <p:pic>
                    <p:nvPicPr>
                      <p:cNvPr id="59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69978" y="5849303"/>
                        <a:ext cx="1770062" cy="631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22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5" grpId="1" animBg="1"/>
      <p:bldP spid="5" grpId="0" animBg="1"/>
      <p:bldP spid="31" grpId="0" animBg="1"/>
      <p:bldP spid="31" grpId="1" animBg="1"/>
      <p:bldP spid="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Rectangle 41"/>
          <p:cNvSpPr/>
          <p:nvPr/>
        </p:nvSpPr>
        <p:spPr>
          <a:xfrm>
            <a:off x="6362700" y="5105400"/>
            <a:ext cx="716280" cy="731520"/>
          </a:xfrm>
          <a:prstGeom prst="rect">
            <a:avLst/>
          </a:prstGeom>
          <a:solidFill>
            <a:srgbClr val="FF0000">
              <a:alpha val="6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915400" cy="1020762"/>
          </a:xfrm>
        </p:spPr>
        <p:txBody>
          <a:bodyPr/>
          <a:lstStyle/>
          <a:p>
            <a:r>
              <a:rPr lang="en-CA" dirty="0"/>
              <a:t>Ex: Represent each area and fraction as a percentage: </a:t>
            </a:r>
          </a:p>
        </p:txBody>
      </p:sp>
      <p:graphicFrame>
        <p:nvGraphicFramePr>
          <p:cNvPr id="16386" name="Object 2"/>
          <p:cNvGraphicFramePr>
            <a:graphicFrameLocks noChangeAspect="1"/>
          </p:cNvGraphicFramePr>
          <p:nvPr/>
        </p:nvGraphicFramePr>
        <p:xfrm>
          <a:off x="266700" y="1299210"/>
          <a:ext cx="831885" cy="941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317160" imgH="393480" progId="Equation.DSMT4">
                  <p:embed/>
                </p:oleObj>
              </mc:Choice>
              <mc:Fallback>
                <p:oleObj name="Equation" r:id="rId4" imgW="317160" imgH="393480" progId="Equation.DSMT4">
                  <p:embed/>
                  <p:pic>
                    <p:nvPicPr>
                      <p:cNvPr id="1638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" y="1299210"/>
                        <a:ext cx="831885" cy="94107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2"/>
          <p:cNvGraphicFramePr>
            <a:graphicFrameLocks noChangeAspect="1"/>
          </p:cNvGraphicFramePr>
          <p:nvPr/>
        </p:nvGraphicFramePr>
        <p:xfrm>
          <a:off x="1900238" y="1298575"/>
          <a:ext cx="1130300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431640" imgH="393480" progId="Equation.DSMT4">
                  <p:embed/>
                </p:oleObj>
              </mc:Choice>
              <mc:Fallback>
                <p:oleObj name="Equation" r:id="rId6" imgW="431640" imgH="393480" progId="Equation.DSMT4">
                  <p:embed/>
                  <p:pic>
                    <p:nvPicPr>
                      <p:cNvPr id="3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0238" y="1298575"/>
                        <a:ext cx="1130300" cy="941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2"/>
          <p:cNvGraphicFramePr>
            <a:graphicFrameLocks noChangeAspect="1"/>
          </p:cNvGraphicFramePr>
          <p:nvPr/>
        </p:nvGraphicFramePr>
        <p:xfrm>
          <a:off x="3713480" y="1298575"/>
          <a:ext cx="1196975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457200" imgH="393480" progId="Equation.DSMT4">
                  <p:embed/>
                </p:oleObj>
              </mc:Choice>
              <mc:Fallback>
                <p:oleObj name="Equation" r:id="rId8" imgW="457200" imgH="393480" progId="Equation.DSMT4">
                  <p:embed/>
                  <p:pic>
                    <p:nvPicPr>
                      <p:cNvPr id="3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3480" y="1298575"/>
                        <a:ext cx="1196975" cy="941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2"/>
          <p:cNvGraphicFramePr>
            <a:graphicFrameLocks noChangeAspect="1"/>
          </p:cNvGraphicFramePr>
          <p:nvPr/>
        </p:nvGraphicFramePr>
        <p:xfrm>
          <a:off x="5587682" y="1298575"/>
          <a:ext cx="1196975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10" imgW="457200" imgH="393480" progId="Equation.DSMT4">
                  <p:embed/>
                </p:oleObj>
              </mc:Choice>
              <mc:Fallback>
                <p:oleObj name="Equation" r:id="rId10" imgW="457200" imgH="393480" progId="Equation.DSMT4">
                  <p:embed/>
                  <p:pic>
                    <p:nvPicPr>
                      <p:cNvPr id="3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7682" y="1298575"/>
                        <a:ext cx="1196975" cy="941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2"/>
          <p:cNvGraphicFramePr>
            <a:graphicFrameLocks noChangeAspect="1"/>
          </p:cNvGraphicFramePr>
          <p:nvPr/>
        </p:nvGraphicFramePr>
        <p:xfrm>
          <a:off x="7542213" y="1298575"/>
          <a:ext cx="1096962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4" name="Equation" r:id="rId12" imgW="419040" imgH="393480" progId="Equation.DSMT4">
                  <p:embed/>
                </p:oleObj>
              </mc:Choice>
              <mc:Fallback>
                <p:oleObj name="Equation" r:id="rId12" imgW="419040" imgH="393480" progId="Equation.DSMT4">
                  <p:embed/>
                  <p:pic>
                    <p:nvPicPr>
                      <p:cNvPr id="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42213" y="1298575"/>
                        <a:ext cx="1096962" cy="9413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454660" y="4325620"/>
          <a:ext cx="16764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454660" y="4312920"/>
            <a:ext cx="1003300" cy="1511300"/>
          </a:xfrm>
          <a:prstGeom prst="rect">
            <a:avLst/>
          </a:prstGeom>
          <a:solidFill>
            <a:srgbClr val="0070C0">
              <a:alpha val="56862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37" name="Table 36"/>
          <p:cNvGraphicFramePr>
            <a:graphicFrameLocks noGrp="1"/>
          </p:cNvGraphicFramePr>
          <p:nvPr/>
        </p:nvGraphicFramePr>
        <p:xfrm>
          <a:off x="454660" y="4325620"/>
          <a:ext cx="16764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52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352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48336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38" name="Table 37"/>
          <p:cNvGraphicFramePr>
            <a:graphicFrameLocks noGrp="1"/>
          </p:cNvGraphicFramePr>
          <p:nvPr/>
        </p:nvGraphicFramePr>
        <p:xfrm>
          <a:off x="3238500" y="4312920"/>
          <a:ext cx="16764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9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9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9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9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9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39" name="Table 38"/>
          <p:cNvGraphicFramePr>
            <a:graphicFrameLocks noGrp="1"/>
          </p:cNvGraphicFramePr>
          <p:nvPr/>
        </p:nvGraphicFramePr>
        <p:xfrm>
          <a:off x="3238500" y="4312920"/>
          <a:ext cx="16764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0" name="Rectangle 39"/>
          <p:cNvSpPr>
            <a:spLocks noChangeArrowheads="1"/>
          </p:cNvSpPr>
          <p:nvPr/>
        </p:nvSpPr>
        <p:spPr bwMode="auto">
          <a:xfrm>
            <a:off x="3238500" y="4300220"/>
            <a:ext cx="1676400" cy="1130300"/>
          </a:xfrm>
          <a:prstGeom prst="rect">
            <a:avLst/>
          </a:prstGeom>
          <a:solidFill>
            <a:srgbClr val="0070C0">
              <a:alpha val="56862"/>
            </a:srgbClr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CA"/>
          </a:p>
        </p:txBody>
      </p:sp>
      <p:graphicFrame>
        <p:nvGraphicFramePr>
          <p:cNvPr id="41" name="Table 40"/>
          <p:cNvGraphicFramePr>
            <a:graphicFrameLocks noGrp="1"/>
          </p:cNvGraphicFramePr>
          <p:nvPr/>
        </p:nvGraphicFramePr>
        <p:xfrm>
          <a:off x="5985193" y="4353243"/>
          <a:ext cx="181970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9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39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3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6394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639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7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7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7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7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7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7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7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7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71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>
                        <a:alpha val="71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CA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3" name="Object 2"/>
          <p:cNvGraphicFramePr>
            <a:graphicFrameLocks noChangeAspect="1"/>
          </p:cNvGraphicFramePr>
          <p:nvPr/>
        </p:nvGraphicFramePr>
        <p:xfrm>
          <a:off x="184150" y="3862388"/>
          <a:ext cx="565150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5" name="Equation" r:id="rId14" imgW="215640" imgH="203040" progId="Equation.DSMT4">
                  <p:embed/>
                </p:oleObj>
              </mc:Choice>
              <mc:Fallback>
                <p:oleObj name="Equation" r:id="rId14" imgW="215640" imgH="203040" progId="Equation.DSMT4">
                  <p:embed/>
                  <p:pic>
                    <p:nvPicPr>
                      <p:cNvPr id="4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150" y="3862388"/>
                        <a:ext cx="565150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" name="Object 2"/>
          <p:cNvGraphicFramePr>
            <a:graphicFrameLocks noChangeAspect="1"/>
          </p:cNvGraphicFramePr>
          <p:nvPr/>
        </p:nvGraphicFramePr>
        <p:xfrm>
          <a:off x="2960688" y="3886200"/>
          <a:ext cx="66516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Equation" r:id="rId16" imgW="253800" imgH="203040" progId="Equation.DSMT4">
                  <p:embed/>
                </p:oleObj>
              </mc:Choice>
              <mc:Fallback>
                <p:oleObj name="Equation" r:id="rId16" imgW="253800" imgH="203040" progId="Equation.DSMT4">
                  <p:embed/>
                  <p:pic>
                    <p:nvPicPr>
                      <p:cNvPr id="4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0688" y="3886200"/>
                        <a:ext cx="665162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5" name="Object 2"/>
          <p:cNvGraphicFramePr>
            <a:graphicFrameLocks noChangeAspect="1"/>
          </p:cNvGraphicFramePr>
          <p:nvPr/>
        </p:nvGraphicFramePr>
        <p:xfrm>
          <a:off x="5632450" y="3948113"/>
          <a:ext cx="798513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18" imgW="304560" imgH="203040" progId="Equation.DSMT4">
                  <p:embed/>
                </p:oleObj>
              </mc:Choice>
              <mc:Fallback>
                <p:oleObj name="Equation" r:id="rId18" imgW="304560" imgH="203040" progId="Equation.DSMT4">
                  <p:embed/>
                  <p:pic>
                    <p:nvPicPr>
                      <p:cNvPr id="45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2450" y="3948113"/>
                        <a:ext cx="798513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394" name="Object 10"/>
          <p:cNvGraphicFramePr>
            <a:graphicFrameLocks noChangeAspect="1"/>
          </p:cNvGraphicFramePr>
          <p:nvPr/>
        </p:nvGraphicFramePr>
        <p:xfrm>
          <a:off x="231775" y="2481263"/>
          <a:ext cx="142240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20" imgW="444240" imgH="177480" progId="Equation.DSMT4">
                  <p:embed/>
                </p:oleObj>
              </mc:Choice>
              <mc:Fallback>
                <p:oleObj name="Equation" r:id="rId20" imgW="444240" imgH="177480" progId="Equation.DSMT4">
                  <p:embed/>
                  <p:pic>
                    <p:nvPicPr>
                      <p:cNvPr id="1639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" y="2481263"/>
                        <a:ext cx="1422400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0"/>
          <p:cNvGraphicFramePr>
            <a:graphicFrameLocks noChangeAspect="1"/>
          </p:cNvGraphicFramePr>
          <p:nvPr/>
        </p:nvGraphicFramePr>
        <p:xfrm>
          <a:off x="2106295" y="2481263"/>
          <a:ext cx="142240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22" imgW="444240" imgH="177480" progId="Equation.DSMT4">
                  <p:embed/>
                </p:oleObj>
              </mc:Choice>
              <mc:Fallback>
                <p:oleObj name="Equation" r:id="rId22" imgW="444240" imgH="177480" progId="Equation.DSMT4">
                  <p:embed/>
                  <p:pic>
                    <p:nvPicPr>
                      <p:cNvPr id="2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6295" y="2481263"/>
                        <a:ext cx="1422400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10"/>
          <p:cNvGraphicFramePr>
            <a:graphicFrameLocks noChangeAspect="1"/>
          </p:cNvGraphicFramePr>
          <p:nvPr/>
        </p:nvGraphicFramePr>
        <p:xfrm>
          <a:off x="3962400" y="2481263"/>
          <a:ext cx="1462088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24" imgW="457200" imgH="177480" progId="Equation.DSMT4">
                  <p:embed/>
                </p:oleObj>
              </mc:Choice>
              <mc:Fallback>
                <p:oleObj name="Equation" r:id="rId24" imgW="457200" imgH="177480" progId="Equation.DSMT4">
                  <p:embed/>
                  <p:pic>
                    <p:nvPicPr>
                      <p:cNvPr id="21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481263"/>
                        <a:ext cx="1462088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10"/>
          <p:cNvGraphicFramePr>
            <a:graphicFrameLocks noChangeAspect="1"/>
          </p:cNvGraphicFramePr>
          <p:nvPr/>
        </p:nvGraphicFramePr>
        <p:xfrm>
          <a:off x="5818505" y="2435543"/>
          <a:ext cx="1462088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26" imgW="457200" imgH="177480" progId="Equation.DSMT4">
                  <p:embed/>
                </p:oleObj>
              </mc:Choice>
              <mc:Fallback>
                <p:oleObj name="Equation" r:id="rId26" imgW="457200" imgH="177480" progId="Equation.DSMT4">
                  <p:embed/>
                  <p:pic>
                    <p:nvPicPr>
                      <p:cNvPr id="22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8505" y="2435543"/>
                        <a:ext cx="1462088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10"/>
          <p:cNvGraphicFramePr>
            <a:graphicFrameLocks noChangeAspect="1"/>
          </p:cNvGraphicFramePr>
          <p:nvPr/>
        </p:nvGraphicFramePr>
        <p:xfrm>
          <a:off x="7628890" y="2405063"/>
          <a:ext cx="1462088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28" imgW="457200" imgH="177480" progId="Equation.DSMT4">
                  <p:embed/>
                </p:oleObj>
              </mc:Choice>
              <mc:Fallback>
                <p:oleObj name="Equation" r:id="rId28" imgW="457200" imgH="177480" progId="Equation.DSMT4">
                  <p:embed/>
                  <p:pic>
                    <p:nvPicPr>
                      <p:cNvPr id="23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8890" y="2405063"/>
                        <a:ext cx="1462088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" name="Object 10"/>
          <p:cNvGraphicFramePr>
            <a:graphicFrameLocks noChangeAspect="1"/>
          </p:cNvGraphicFramePr>
          <p:nvPr/>
        </p:nvGraphicFramePr>
        <p:xfrm>
          <a:off x="508635" y="6016943"/>
          <a:ext cx="1462088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0" imgW="457200" imgH="177480" progId="Equation.DSMT4">
                  <p:embed/>
                </p:oleObj>
              </mc:Choice>
              <mc:Fallback>
                <p:oleObj name="Equation" r:id="rId30" imgW="457200" imgH="177480" progId="Equation.DSMT4">
                  <p:embed/>
                  <p:pic>
                    <p:nvPicPr>
                      <p:cNvPr id="2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635" y="6016943"/>
                        <a:ext cx="1462088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10"/>
          <p:cNvGraphicFramePr>
            <a:graphicFrameLocks noChangeAspect="1"/>
          </p:cNvGraphicFramePr>
          <p:nvPr/>
        </p:nvGraphicFramePr>
        <p:xfrm>
          <a:off x="3370580" y="5955983"/>
          <a:ext cx="1462088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2" imgW="457200" imgH="177480" progId="Equation.DSMT4">
                  <p:embed/>
                </p:oleObj>
              </mc:Choice>
              <mc:Fallback>
                <p:oleObj name="Equation" r:id="rId32" imgW="457200" imgH="177480" progId="Equation.DSMT4">
                  <p:embed/>
                  <p:pic>
                    <p:nvPicPr>
                      <p:cNvPr id="25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0580" y="5955983"/>
                        <a:ext cx="1462088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10"/>
          <p:cNvGraphicFramePr>
            <a:graphicFrameLocks noChangeAspect="1"/>
          </p:cNvGraphicFramePr>
          <p:nvPr/>
        </p:nvGraphicFramePr>
        <p:xfrm>
          <a:off x="5988685" y="5925503"/>
          <a:ext cx="1462088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34" imgW="457200" imgH="177480" progId="Equation.DSMT4">
                  <p:embed/>
                </p:oleObj>
              </mc:Choice>
              <mc:Fallback>
                <p:oleObj name="Equation" r:id="rId34" imgW="457200" imgH="177480" progId="Equation.DSMT4">
                  <p:embed/>
                  <p:pic>
                    <p:nvPicPr>
                      <p:cNvPr id="26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8685" y="5925503"/>
                        <a:ext cx="1462088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36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504040" y="3947886"/>
            <a:ext cx="172360" cy="166914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39762"/>
          </a:xfrm>
        </p:spPr>
        <p:txBody>
          <a:bodyPr/>
          <a:lstStyle/>
          <a:p>
            <a:r>
              <a:rPr lang="en-CA" dirty="0"/>
              <a:t>Fractional Percentages: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67640" y="853440"/>
            <a:ext cx="8503920" cy="2590800"/>
          </a:xfrm>
        </p:spPr>
        <p:txBody>
          <a:bodyPr/>
          <a:lstStyle/>
          <a:p>
            <a:r>
              <a:rPr lang="en-CA" dirty="0"/>
              <a:t>When the little unit boxes are partially covered, we need to use fractional percentages</a:t>
            </a:r>
          </a:p>
          <a:p>
            <a:r>
              <a:rPr lang="en-CA" dirty="0"/>
              <a:t>¾ of this 1% box is shaded, which is 0.75% (NOT 75%)</a:t>
            </a:r>
          </a:p>
        </p:txBody>
      </p:sp>
      <p:sp>
        <p:nvSpPr>
          <p:cNvPr id="4" name="Rectangle 3"/>
          <p:cNvSpPr/>
          <p:nvPr/>
        </p:nvSpPr>
        <p:spPr>
          <a:xfrm>
            <a:off x="1504044" y="3779157"/>
            <a:ext cx="320040" cy="166914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" name="Rectangle 5"/>
          <p:cNvSpPr/>
          <p:nvPr/>
        </p:nvSpPr>
        <p:spPr>
          <a:xfrm>
            <a:off x="254000" y="3467100"/>
            <a:ext cx="1257300" cy="3200400"/>
          </a:xfrm>
          <a:prstGeom prst="rect">
            <a:avLst/>
          </a:prstGeom>
          <a:solidFill>
            <a:srgbClr val="FF0000">
              <a:alpha val="51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" name="Rectangle 6"/>
          <p:cNvSpPr/>
          <p:nvPr/>
        </p:nvSpPr>
        <p:spPr>
          <a:xfrm>
            <a:off x="257048" y="3464052"/>
            <a:ext cx="3200400" cy="320040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8" name="Straight Connector 7"/>
          <p:cNvCxnSpPr/>
          <p:nvPr/>
        </p:nvCxnSpPr>
        <p:spPr>
          <a:xfrm>
            <a:off x="254000" y="5064252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46608" y="34671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66648" y="34671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186688" y="34671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506728" y="34671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1826768" y="34671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2146808" y="34671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466848" y="34671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2786888" y="34671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3106928" y="3467100"/>
            <a:ext cx="0" cy="32004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54000" y="538734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254000" y="570738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254000" y="602742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54000" y="634746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54000" y="474726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254000" y="442722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54000" y="410718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54000" y="3787140"/>
            <a:ext cx="32004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1409702" y="3706586"/>
            <a:ext cx="548640" cy="544286"/>
          </a:xfrm>
          <a:prstGeom prst="ellipse">
            <a:avLst/>
          </a:prstGeom>
          <a:noFill/>
          <a:ln w="412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grpSp>
        <p:nvGrpSpPr>
          <p:cNvPr id="32" name="Group 31"/>
          <p:cNvGrpSpPr/>
          <p:nvPr/>
        </p:nvGrpSpPr>
        <p:grpSpPr>
          <a:xfrm>
            <a:off x="1507672" y="3788227"/>
            <a:ext cx="326572" cy="326573"/>
            <a:chOff x="3684814" y="3276599"/>
            <a:chExt cx="549729" cy="555176"/>
          </a:xfrm>
        </p:grpSpPr>
        <p:sp>
          <p:nvSpPr>
            <p:cNvPr id="33" name="Rectangle 32"/>
            <p:cNvSpPr/>
            <p:nvPr/>
          </p:nvSpPr>
          <p:spPr>
            <a:xfrm>
              <a:off x="3684814" y="3276599"/>
              <a:ext cx="548640" cy="548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692068" y="3537857"/>
              <a:ext cx="275775" cy="293918"/>
            </a:xfrm>
            <a:prstGeom prst="rect">
              <a:avLst/>
            </a:prstGeom>
            <a:solidFill>
              <a:srgbClr val="FF0000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5" name="Rectangle 34"/>
            <p:cNvSpPr/>
            <p:nvPr/>
          </p:nvSpPr>
          <p:spPr>
            <a:xfrm>
              <a:off x="3692073" y="3278414"/>
              <a:ext cx="542470" cy="259443"/>
            </a:xfrm>
            <a:prstGeom prst="rect">
              <a:avLst/>
            </a:prstGeom>
            <a:solidFill>
              <a:srgbClr val="FF0000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3684814" y="3276598"/>
            <a:ext cx="985157" cy="1017815"/>
            <a:chOff x="3684814" y="3276599"/>
            <a:chExt cx="549729" cy="555176"/>
          </a:xfrm>
        </p:grpSpPr>
        <p:sp>
          <p:nvSpPr>
            <p:cNvPr id="28" name="Rectangle 27"/>
            <p:cNvSpPr/>
            <p:nvPr/>
          </p:nvSpPr>
          <p:spPr>
            <a:xfrm>
              <a:off x="3684814" y="3276599"/>
              <a:ext cx="548640" cy="548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692068" y="3537857"/>
              <a:ext cx="275775" cy="293918"/>
            </a:xfrm>
            <a:prstGeom prst="rect">
              <a:avLst/>
            </a:prstGeom>
            <a:solidFill>
              <a:srgbClr val="FF0000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3692073" y="3278414"/>
              <a:ext cx="542470" cy="259443"/>
            </a:xfrm>
            <a:prstGeom prst="rect">
              <a:avLst/>
            </a:prstGeom>
            <a:solidFill>
              <a:srgbClr val="FF0000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3688080" y="4572000"/>
            <a:ext cx="433804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dirty="0">
                <a:solidFill>
                  <a:srgbClr val="FF0000"/>
                </a:solidFill>
              </a:rPr>
              <a:t>The total area of all the shaded </a:t>
            </a:r>
            <a:br>
              <a:rPr lang="en-CA" sz="2200" dirty="0">
                <a:solidFill>
                  <a:srgbClr val="FF0000"/>
                </a:solidFill>
              </a:rPr>
            </a:br>
            <a:r>
              <a:rPr lang="en-CA" sz="2200" dirty="0">
                <a:solidFill>
                  <a:srgbClr val="FF0000"/>
                </a:solidFill>
              </a:rPr>
              <a:t>region will be :</a:t>
            </a:r>
          </a:p>
        </p:txBody>
      </p:sp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5642293" y="4954905"/>
          <a:ext cx="1363662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520560" imgH="177480" progId="Equation.DSMT4">
                  <p:embed/>
                </p:oleObj>
              </mc:Choice>
              <mc:Fallback>
                <p:oleObj name="Equation" r:id="rId4" imgW="520560" imgH="177480" progId="Equation.DSMT4">
                  <p:embed/>
                  <p:pic>
                    <p:nvPicPr>
                      <p:cNvPr id="174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2293" y="4954905"/>
                        <a:ext cx="1363662" cy="4254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6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5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7673 0.02477 L -3.33333E-6 1.48148E-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00" y="-1300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04 2.59259E-6 L 0.27569 -0.0247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800" y="-1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7" grpId="1" animBg="1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11480" y="137160"/>
            <a:ext cx="8229600" cy="975360"/>
          </a:xfrm>
        </p:spPr>
        <p:txBody>
          <a:bodyPr/>
          <a:lstStyle/>
          <a:p>
            <a:pPr>
              <a:buNone/>
            </a:pPr>
            <a:r>
              <a:rPr lang="en-CA" dirty="0"/>
              <a:t>Ex: What percentage of the 100 grid boxes are shaded? 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223520" y="675132"/>
            <a:ext cx="2565400" cy="2601468"/>
            <a:chOff x="254000" y="3464052"/>
            <a:chExt cx="3203448" cy="3203448"/>
          </a:xfrm>
        </p:grpSpPr>
        <p:sp>
          <p:nvSpPr>
            <p:cNvPr id="4" name="Rectangle 3"/>
            <p:cNvSpPr/>
            <p:nvPr/>
          </p:nvSpPr>
          <p:spPr>
            <a:xfrm>
              <a:off x="1504040" y="3947886"/>
              <a:ext cx="172360" cy="166914"/>
            </a:xfrm>
            <a:prstGeom prst="rect">
              <a:avLst/>
            </a:prstGeom>
            <a:solidFill>
              <a:srgbClr val="FF0000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5" name="Rectangle 4"/>
            <p:cNvSpPr/>
            <p:nvPr/>
          </p:nvSpPr>
          <p:spPr>
            <a:xfrm>
              <a:off x="1504044" y="3779157"/>
              <a:ext cx="320040" cy="166914"/>
            </a:xfrm>
            <a:prstGeom prst="rect">
              <a:avLst/>
            </a:prstGeom>
            <a:solidFill>
              <a:srgbClr val="FF0000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" name="Rectangle 5"/>
            <p:cNvSpPr/>
            <p:nvPr/>
          </p:nvSpPr>
          <p:spPr>
            <a:xfrm>
              <a:off x="254000" y="3467100"/>
              <a:ext cx="1239520" cy="1912620"/>
            </a:xfrm>
            <a:prstGeom prst="rect">
              <a:avLst/>
            </a:prstGeom>
            <a:solidFill>
              <a:srgbClr val="FF0000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57048" y="3464052"/>
              <a:ext cx="3200400" cy="32004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8" name="Straight Connector 7"/>
            <p:cNvCxnSpPr/>
            <p:nvPr/>
          </p:nvCxnSpPr>
          <p:spPr>
            <a:xfrm>
              <a:off x="254000" y="5064252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54660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6664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18668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50672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182676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214680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>
              <a:off x="246684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278688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310692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254000" y="538734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254000" y="570738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254000" y="602742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>
              <a:off x="254000" y="634746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254000" y="474726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254000" y="442722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254000" y="410718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>
              <a:off x="254000" y="378714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Oval 25"/>
            <p:cNvSpPr/>
            <p:nvPr/>
          </p:nvSpPr>
          <p:spPr>
            <a:xfrm>
              <a:off x="1409702" y="3706586"/>
              <a:ext cx="548640" cy="544286"/>
            </a:xfrm>
            <a:prstGeom prst="ellipse">
              <a:avLst/>
            </a:prstGeom>
            <a:noFill/>
            <a:ln w="412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pSp>
          <p:nvGrpSpPr>
            <p:cNvPr id="27" name="Group 26"/>
            <p:cNvGrpSpPr/>
            <p:nvPr/>
          </p:nvGrpSpPr>
          <p:grpSpPr>
            <a:xfrm>
              <a:off x="1507672" y="3788225"/>
              <a:ext cx="325925" cy="322728"/>
              <a:chOff x="3684814" y="3276599"/>
              <a:chExt cx="548640" cy="548640"/>
            </a:xfrm>
          </p:grpSpPr>
          <p:sp>
            <p:nvSpPr>
              <p:cNvPr id="28" name="Rectangle 27"/>
              <p:cNvSpPr/>
              <p:nvPr/>
            </p:nvSpPr>
            <p:spPr>
              <a:xfrm>
                <a:off x="3684814" y="3276599"/>
                <a:ext cx="548640" cy="5486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30" name="Rectangle 29"/>
              <p:cNvSpPr/>
              <p:nvPr/>
            </p:nvSpPr>
            <p:spPr>
              <a:xfrm>
                <a:off x="3692072" y="3278414"/>
                <a:ext cx="255615" cy="253711"/>
              </a:xfrm>
              <a:prstGeom prst="rect">
                <a:avLst/>
              </a:prstGeom>
              <a:solidFill>
                <a:srgbClr val="FF0000">
                  <a:alpha val="5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</p:grpSp>
      <p:grpSp>
        <p:nvGrpSpPr>
          <p:cNvPr id="31" name="Group 30"/>
          <p:cNvGrpSpPr/>
          <p:nvPr/>
        </p:nvGrpSpPr>
        <p:grpSpPr>
          <a:xfrm>
            <a:off x="2953291" y="1188715"/>
            <a:ext cx="983205" cy="1005832"/>
            <a:chOff x="3684814" y="3276599"/>
            <a:chExt cx="548640" cy="548640"/>
          </a:xfrm>
        </p:grpSpPr>
        <p:sp>
          <p:nvSpPr>
            <p:cNvPr id="32" name="Rectangle 31"/>
            <p:cNvSpPr/>
            <p:nvPr/>
          </p:nvSpPr>
          <p:spPr>
            <a:xfrm>
              <a:off x="3684814" y="3276599"/>
              <a:ext cx="548640" cy="548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3692073" y="3278414"/>
              <a:ext cx="272364" cy="259443"/>
            </a:xfrm>
            <a:prstGeom prst="rect">
              <a:avLst/>
            </a:prstGeom>
            <a:solidFill>
              <a:srgbClr val="FF0000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cxnSp>
        <p:nvCxnSpPr>
          <p:cNvPr id="37" name="Straight Arrow Connector 36"/>
          <p:cNvCxnSpPr>
            <a:stCxn id="26" idx="6"/>
            <a:endCxn id="32" idx="1"/>
          </p:cNvCxnSpPr>
          <p:nvPr/>
        </p:nvCxnSpPr>
        <p:spPr>
          <a:xfrm>
            <a:off x="1588399" y="1093093"/>
            <a:ext cx="1364895" cy="598538"/>
          </a:xfrm>
          <a:prstGeom prst="straightConnector1">
            <a:avLst/>
          </a:prstGeom>
          <a:ln w="1397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4643120" y="705612"/>
            <a:ext cx="2565400" cy="2601468"/>
            <a:chOff x="254000" y="3464052"/>
            <a:chExt cx="3203448" cy="3203448"/>
          </a:xfrm>
        </p:grpSpPr>
        <p:sp>
          <p:nvSpPr>
            <p:cNvPr id="41" name="Rectangle 40"/>
            <p:cNvSpPr/>
            <p:nvPr/>
          </p:nvSpPr>
          <p:spPr>
            <a:xfrm>
              <a:off x="1504040" y="3947886"/>
              <a:ext cx="172360" cy="166914"/>
            </a:xfrm>
            <a:prstGeom prst="rect">
              <a:avLst/>
            </a:prstGeom>
            <a:solidFill>
              <a:srgbClr val="FF0000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2" name="Rectangle 41"/>
            <p:cNvSpPr/>
            <p:nvPr/>
          </p:nvSpPr>
          <p:spPr>
            <a:xfrm>
              <a:off x="1504044" y="3779157"/>
              <a:ext cx="320040" cy="166914"/>
            </a:xfrm>
            <a:prstGeom prst="rect">
              <a:avLst/>
            </a:prstGeom>
            <a:solidFill>
              <a:srgbClr val="FF0000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3" name="Rectangle 42"/>
            <p:cNvSpPr/>
            <p:nvPr/>
          </p:nvSpPr>
          <p:spPr>
            <a:xfrm>
              <a:off x="254000" y="3467100"/>
              <a:ext cx="1281379" cy="1267447"/>
            </a:xfrm>
            <a:prstGeom prst="rect">
              <a:avLst/>
            </a:prstGeom>
            <a:solidFill>
              <a:srgbClr val="FF0000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44" name="Rectangle 43"/>
            <p:cNvSpPr/>
            <p:nvPr/>
          </p:nvSpPr>
          <p:spPr>
            <a:xfrm>
              <a:off x="257048" y="3464052"/>
              <a:ext cx="3200400" cy="32004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45" name="Straight Connector 44"/>
            <p:cNvCxnSpPr/>
            <p:nvPr/>
          </p:nvCxnSpPr>
          <p:spPr>
            <a:xfrm>
              <a:off x="254000" y="5064252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>
              <a:off x="54660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>
              <a:off x="86664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118668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>
              <a:off x="150672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>
              <a:off x="182676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>
              <a:off x="214680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>
              <a:off x="246684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278688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>
              <a:off x="310692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>
              <a:off x="254000" y="538734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254000" y="570738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>
              <a:off x="254000" y="602742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>
              <a:off x="254000" y="634746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254000" y="474726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254000" y="442722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254000" y="410718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254000" y="378714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Oval 62"/>
            <p:cNvSpPr/>
            <p:nvPr/>
          </p:nvSpPr>
          <p:spPr>
            <a:xfrm>
              <a:off x="1409702" y="3706586"/>
              <a:ext cx="548640" cy="544286"/>
            </a:xfrm>
            <a:prstGeom prst="ellipse">
              <a:avLst/>
            </a:prstGeom>
            <a:noFill/>
            <a:ln w="412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pSp>
          <p:nvGrpSpPr>
            <p:cNvPr id="64" name="Group 63"/>
            <p:cNvGrpSpPr/>
            <p:nvPr/>
          </p:nvGrpSpPr>
          <p:grpSpPr>
            <a:xfrm>
              <a:off x="1507672" y="3788225"/>
              <a:ext cx="325925" cy="322728"/>
              <a:chOff x="3684814" y="3276599"/>
              <a:chExt cx="548640" cy="548640"/>
            </a:xfrm>
          </p:grpSpPr>
          <p:sp>
            <p:nvSpPr>
              <p:cNvPr id="65" name="Rectangle 64"/>
              <p:cNvSpPr/>
              <p:nvPr/>
            </p:nvSpPr>
            <p:spPr>
              <a:xfrm>
                <a:off x="3684814" y="3276599"/>
                <a:ext cx="548640" cy="5486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3692072" y="3278412"/>
                <a:ext cx="188877" cy="535521"/>
              </a:xfrm>
              <a:prstGeom prst="rect">
                <a:avLst/>
              </a:prstGeom>
              <a:solidFill>
                <a:srgbClr val="FF0000">
                  <a:alpha val="5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</p:grpSp>
      <p:grpSp>
        <p:nvGrpSpPr>
          <p:cNvPr id="67" name="Group 66"/>
          <p:cNvGrpSpPr/>
          <p:nvPr/>
        </p:nvGrpSpPr>
        <p:grpSpPr>
          <a:xfrm>
            <a:off x="7372891" y="1219195"/>
            <a:ext cx="983205" cy="1005832"/>
            <a:chOff x="3684814" y="3276599"/>
            <a:chExt cx="548640" cy="548640"/>
          </a:xfrm>
        </p:grpSpPr>
        <p:sp>
          <p:nvSpPr>
            <p:cNvPr id="68" name="Rectangle 67"/>
            <p:cNvSpPr/>
            <p:nvPr/>
          </p:nvSpPr>
          <p:spPr>
            <a:xfrm>
              <a:off x="3684814" y="3276599"/>
              <a:ext cx="548640" cy="548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69" name="Rectangle 68"/>
            <p:cNvSpPr/>
            <p:nvPr/>
          </p:nvSpPr>
          <p:spPr>
            <a:xfrm>
              <a:off x="3692073" y="3278414"/>
              <a:ext cx="173149" cy="541983"/>
            </a:xfrm>
            <a:prstGeom prst="rect">
              <a:avLst/>
            </a:prstGeom>
            <a:solidFill>
              <a:srgbClr val="FF0000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cxnSp>
        <p:nvCxnSpPr>
          <p:cNvPr id="70" name="Straight Arrow Connector 69"/>
          <p:cNvCxnSpPr>
            <a:stCxn id="63" idx="6"/>
            <a:endCxn id="68" idx="1"/>
          </p:cNvCxnSpPr>
          <p:nvPr/>
        </p:nvCxnSpPr>
        <p:spPr>
          <a:xfrm>
            <a:off x="6007999" y="1123573"/>
            <a:ext cx="1364895" cy="598538"/>
          </a:xfrm>
          <a:prstGeom prst="straightConnector1">
            <a:avLst/>
          </a:prstGeom>
          <a:ln w="1397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1" name="Group 70"/>
          <p:cNvGrpSpPr/>
          <p:nvPr/>
        </p:nvGrpSpPr>
        <p:grpSpPr>
          <a:xfrm>
            <a:off x="238760" y="3845052"/>
            <a:ext cx="2577598" cy="2601468"/>
            <a:chOff x="254000" y="3464052"/>
            <a:chExt cx="3218680" cy="3203448"/>
          </a:xfrm>
        </p:grpSpPr>
        <p:sp>
          <p:nvSpPr>
            <p:cNvPr id="146" name="Rectangle 145"/>
            <p:cNvSpPr/>
            <p:nvPr/>
          </p:nvSpPr>
          <p:spPr>
            <a:xfrm>
              <a:off x="1516349" y="5053578"/>
              <a:ext cx="1956331" cy="1276123"/>
            </a:xfrm>
            <a:prstGeom prst="rect">
              <a:avLst/>
            </a:prstGeom>
            <a:solidFill>
              <a:srgbClr val="FF0000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2" name="Rectangle 71"/>
            <p:cNvSpPr/>
            <p:nvPr/>
          </p:nvSpPr>
          <p:spPr>
            <a:xfrm>
              <a:off x="1504040" y="3947886"/>
              <a:ext cx="172360" cy="166914"/>
            </a:xfrm>
            <a:prstGeom prst="rect">
              <a:avLst/>
            </a:prstGeom>
            <a:solidFill>
              <a:srgbClr val="FF0000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3" name="Rectangle 72"/>
            <p:cNvSpPr/>
            <p:nvPr/>
          </p:nvSpPr>
          <p:spPr>
            <a:xfrm>
              <a:off x="1504044" y="3779157"/>
              <a:ext cx="320040" cy="166914"/>
            </a:xfrm>
            <a:prstGeom prst="rect">
              <a:avLst/>
            </a:prstGeom>
            <a:solidFill>
              <a:srgbClr val="FF0000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4" name="Rectangle 73"/>
            <p:cNvSpPr/>
            <p:nvPr/>
          </p:nvSpPr>
          <p:spPr>
            <a:xfrm>
              <a:off x="254000" y="3467098"/>
              <a:ext cx="1239520" cy="2862603"/>
            </a:xfrm>
            <a:prstGeom prst="rect">
              <a:avLst/>
            </a:prstGeom>
            <a:solidFill>
              <a:srgbClr val="FF0000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75" name="Rectangle 74"/>
            <p:cNvSpPr/>
            <p:nvPr/>
          </p:nvSpPr>
          <p:spPr>
            <a:xfrm>
              <a:off x="257048" y="3464052"/>
              <a:ext cx="3200400" cy="32004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76" name="Straight Connector 75"/>
            <p:cNvCxnSpPr/>
            <p:nvPr/>
          </p:nvCxnSpPr>
          <p:spPr>
            <a:xfrm>
              <a:off x="254000" y="5064252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54660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>
              <a:off x="86664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118668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150672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182676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>
              <a:off x="214680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>
              <a:off x="246684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>
              <a:off x="278688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>
              <a:off x="310692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>
              <a:off x="254000" y="538734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254000" y="570738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254000" y="602742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254000" y="634746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>
              <a:off x="254000" y="474726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254000" y="442722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>
              <a:off x="254000" y="410718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Connector 92"/>
            <p:cNvCxnSpPr/>
            <p:nvPr/>
          </p:nvCxnSpPr>
          <p:spPr>
            <a:xfrm>
              <a:off x="254000" y="378714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Oval 93"/>
            <p:cNvSpPr/>
            <p:nvPr/>
          </p:nvSpPr>
          <p:spPr>
            <a:xfrm>
              <a:off x="1409702" y="3706586"/>
              <a:ext cx="548640" cy="544286"/>
            </a:xfrm>
            <a:prstGeom prst="ellipse">
              <a:avLst/>
            </a:prstGeom>
            <a:noFill/>
            <a:ln w="412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pSp>
          <p:nvGrpSpPr>
            <p:cNvPr id="95" name="Group 94"/>
            <p:cNvGrpSpPr/>
            <p:nvPr/>
          </p:nvGrpSpPr>
          <p:grpSpPr>
            <a:xfrm>
              <a:off x="1507672" y="3788225"/>
              <a:ext cx="325925" cy="322728"/>
              <a:chOff x="3684814" y="3276599"/>
              <a:chExt cx="548640" cy="548640"/>
            </a:xfrm>
          </p:grpSpPr>
          <p:sp>
            <p:nvSpPr>
              <p:cNvPr id="96" name="Rectangle 95"/>
              <p:cNvSpPr/>
              <p:nvPr/>
            </p:nvSpPr>
            <p:spPr>
              <a:xfrm>
                <a:off x="3684814" y="3276599"/>
                <a:ext cx="548640" cy="5486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3692072" y="3278412"/>
                <a:ext cx="410449" cy="277636"/>
              </a:xfrm>
              <a:prstGeom prst="rect">
                <a:avLst/>
              </a:prstGeom>
              <a:solidFill>
                <a:srgbClr val="FF0000">
                  <a:alpha val="5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</p:grpSp>
      <p:grpSp>
        <p:nvGrpSpPr>
          <p:cNvPr id="98" name="Group 97"/>
          <p:cNvGrpSpPr/>
          <p:nvPr/>
        </p:nvGrpSpPr>
        <p:grpSpPr>
          <a:xfrm>
            <a:off x="2968531" y="4358635"/>
            <a:ext cx="983205" cy="1005832"/>
            <a:chOff x="3684814" y="3276599"/>
            <a:chExt cx="548640" cy="548640"/>
          </a:xfrm>
        </p:grpSpPr>
        <p:sp>
          <p:nvSpPr>
            <p:cNvPr id="99" name="Rectangle 98"/>
            <p:cNvSpPr/>
            <p:nvPr/>
          </p:nvSpPr>
          <p:spPr>
            <a:xfrm>
              <a:off x="3684814" y="3276599"/>
              <a:ext cx="548640" cy="548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3692073" y="3278414"/>
              <a:ext cx="391421" cy="259443"/>
            </a:xfrm>
            <a:prstGeom prst="rect">
              <a:avLst/>
            </a:prstGeom>
            <a:solidFill>
              <a:srgbClr val="FF0000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cxnSp>
        <p:nvCxnSpPr>
          <p:cNvPr id="101" name="Straight Arrow Connector 100"/>
          <p:cNvCxnSpPr>
            <a:stCxn id="94" idx="6"/>
            <a:endCxn id="99" idx="1"/>
          </p:cNvCxnSpPr>
          <p:nvPr/>
        </p:nvCxnSpPr>
        <p:spPr>
          <a:xfrm>
            <a:off x="1603639" y="4263013"/>
            <a:ext cx="1364895" cy="598538"/>
          </a:xfrm>
          <a:prstGeom prst="straightConnector1">
            <a:avLst/>
          </a:prstGeom>
          <a:ln w="1397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2" name="Group 101"/>
          <p:cNvGrpSpPr/>
          <p:nvPr/>
        </p:nvGrpSpPr>
        <p:grpSpPr>
          <a:xfrm>
            <a:off x="4627880" y="3814572"/>
            <a:ext cx="2565400" cy="2601468"/>
            <a:chOff x="254000" y="3464052"/>
            <a:chExt cx="3203448" cy="3203448"/>
          </a:xfrm>
        </p:grpSpPr>
        <p:sp>
          <p:nvSpPr>
            <p:cNvPr id="147" name="Rectangle 146"/>
            <p:cNvSpPr/>
            <p:nvPr/>
          </p:nvSpPr>
          <p:spPr>
            <a:xfrm>
              <a:off x="1529036" y="5091111"/>
              <a:ext cx="1224288" cy="1576388"/>
            </a:xfrm>
            <a:prstGeom prst="rect">
              <a:avLst/>
            </a:prstGeom>
            <a:solidFill>
              <a:srgbClr val="FF0000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1504040" y="3947886"/>
              <a:ext cx="172360" cy="166914"/>
            </a:xfrm>
            <a:prstGeom prst="rect">
              <a:avLst/>
            </a:prstGeom>
            <a:solidFill>
              <a:srgbClr val="FF0000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1504044" y="3779157"/>
              <a:ext cx="320040" cy="166914"/>
            </a:xfrm>
            <a:prstGeom prst="rect">
              <a:avLst/>
            </a:prstGeom>
            <a:solidFill>
              <a:srgbClr val="FF0000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5" name="Rectangle 104"/>
            <p:cNvSpPr/>
            <p:nvPr/>
          </p:nvSpPr>
          <p:spPr>
            <a:xfrm>
              <a:off x="254000" y="3467098"/>
              <a:ext cx="1224288" cy="3162867"/>
            </a:xfrm>
            <a:prstGeom prst="rect">
              <a:avLst/>
            </a:prstGeom>
            <a:solidFill>
              <a:srgbClr val="FF0000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257048" y="3464052"/>
              <a:ext cx="3200400" cy="3200400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cxnSp>
          <p:nvCxnSpPr>
            <p:cNvPr id="107" name="Straight Connector 106"/>
            <p:cNvCxnSpPr/>
            <p:nvPr/>
          </p:nvCxnSpPr>
          <p:spPr>
            <a:xfrm>
              <a:off x="254000" y="5064252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>
              <a:off x="54660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>
            <a:xfrm>
              <a:off x="86664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>
            <a:xfrm>
              <a:off x="118668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150672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>
            <a:xfrm>
              <a:off x="182676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" name="Straight Connector 112"/>
            <p:cNvCxnSpPr/>
            <p:nvPr/>
          </p:nvCxnSpPr>
          <p:spPr>
            <a:xfrm>
              <a:off x="214680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Connector 113"/>
            <p:cNvCxnSpPr/>
            <p:nvPr/>
          </p:nvCxnSpPr>
          <p:spPr>
            <a:xfrm>
              <a:off x="246684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278688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Straight Connector 115"/>
            <p:cNvCxnSpPr/>
            <p:nvPr/>
          </p:nvCxnSpPr>
          <p:spPr>
            <a:xfrm>
              <a:off x="3106928" y="3467100"/>
              <a:ext cx="0" cy="32004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>
              <a:off x="254000" y="538734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254000" y="570738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Straight Connector 118"/>
            <p:cNvCxnSpPr/>
            <p:nvPr/>
          </p:nvCxnSpPr>
          <p:spPr>
            <a:xfrm>
              <a:off x="254000" y="602742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>
              <a:off x="254000" y="634746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>
              <a:off x="254000" y="474726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Connector 121"/>
            <p:cNvCxnSpPr/>
            <p:nvPr/>
          </p:nvCxnSpPr>
          <p:spPr>
            <a:xfrm>
              <a:off x="254000" y="442722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/>
            <p:cNvCxnSpPr/>
            <p:nvPr/>
          </p:nvCxnSpPr>
          <p:spPr>
            <a:xfrm>
              <a:off x="254000" y="410718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/>
            <p:cNvCxnSpPr/>
            <p:nvPr/>
          </p:nvCxnSpPr>
          <p:spPr>
            <a:xfrm>
              <a:off x="254000" y="3787140"/>
              <a:ext cx="32004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Oval 124"/>
            <p:cNvSpPr/>
            <p:nvPr/>
          </p:nvSpPr>
          <p:spPr>
            <a:xfrm>
              <a:off x="1409702" y="3706586"/>
              <a:ext cx="548640" cy="544286"/>
            </a:xfrm>
            <a:prstGeom prst="ellipse">
              <a:avLst/>
            </a:prstGeom>
            <a:noFill/>
            <a:ln w="41275"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grpSp>
          <p:nvGrpSpPr>
            <p:cNvPr id="126" name="Group 125"/>
            <p:cNvGrpSpPr/>
            <p:nvPr/>
          </p:nvGrpSpPr>
          <p:grpSpPr>
            <a:xfrm>
              <a:off x="1507672" y="3788225"/>
              <a:ext cx="326572" cy="322728"/>
              <a:chOff x="3684814" y="3276599"/>
              <a:chExt cx="549729" cy="548640"/>
            </a:xfrm>
          </p:grpSpPr>
          <p:sp>
            <p:nvSpPr>
              <p:cNvPr id="127" name="Rectangle 126"/>
              <p:cNvSpPr/>
              <p:nvPr/>
            </p:nvSpPr>
            <p:spPr>
              <a:xfrm>
                <a:off x="3684814" y="3276599"/>
                <a:ext cx="548640" cy="54864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3692072" y="3278414"/>
                <a:ext cx="542471" cy="249599"/>
              </a:xfrm>
              <a:prstGeom prst="rect">
                <a:avLst/>
              </a:prstGeom>
              <a:solidFill>
                <a:srgbClr val="FF0000">
                  <a:alpha val="51000"/>
                </a:srgb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/>
              </a:p>
            </p:txBody>
          </p:sp>
        </p:grpSp>
      </p:grpSp>
      <p:grpSp>
        <p:nvGrpSpPr>
          <p:cNvPr id="129" name="Group 128"/>
          <p:cNvGrpSpPr/>
          <p:nvPr/>
        </p:nvGrpSpPr>
        <p:grpSpPr>
          <a:xfrm>
            <a:off x="7357654" y="4328155"/>
            <a:ext cx="985157" cy="1005832"/>
            <a:chOff x="3684814" y="3276599"/>
            <a:chExt cx="549729" cy="548640"/>
          </a:xfrm>
        </p:grpSpPr>
        <p:sp>
          <p:nvSpPr>
            <p:cNvPr id="130" name="Rectangle 129"/>
            <p:cNvSpPr/>
            <p:nvPr/>
          </p:nvSpPr>
          <p:spPr>
            <a:xfrm>
              <a:off x="3684814" y="3276599"/>
              <a:ext cx="548640" cy="548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31" name="Rectangle 130"/>
            <p:cNvSpPr/>
            <p:nvPr/>
          </p:nvSpPr>
          <p:spPr>
            <a:xfrm>
              <a:off x="3692073" y="3278414"/>
              <a:ext cx="542470" cy="206763"/>
            </a:xfrm>
            <a:prstGeom prst="rect">
              <a:avLst/>
            </a:prstGeom>
            <a:solidFill>
              <a:srgbClr val="FF0000">
                <a:alpha val="51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cxnSp>
        <p:nvCxnSpPr>
          <p:cNvPr id="132" name="Straight Arrow Connector 131"/>
          <p:cNvCxnSpPr>
            <a:stCxn id="125" idx="6"/>
            <a:endCxn id="130" idx="1"/>
          </p:cNvCxnSpPr>
          <p:nvPr/>
        </p:nvCxnSpPr>
        <p:spPr>
          <a:xfrm>
            <a:off x="5992759" y="4232533"/>
            <a:ext cx="1364895" cy="598538"/>
          </a:xfrm>
          <a:prstGeom prst="straightConnector1">
            <a:avLst/>
          </a:prstGeom>
          <a:ln w="1397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>
            <a:off x="8020050" y="1231900"/>
            <a:ext cx="0" cy="9842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flipH="1">
            <a:off x="3460137" y="4349262"/>
            <a:ext cx="0" cy="10025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/>
          <p:nvPr/>
        </p:nvCxnSpPr>
        <p:spPr>
          <a:xfrm flipH="1">
            <a:off x="3682387" y="4349262"/>
            <a:ext cx="0" cy="10025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 flipH="1">
            <a:off x="3225187" y="4361962"/>
            <a:ext cx="0" cy="100250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flipH="1">
            <a:off x="2984501" y="4838700"/>
            <a:ext cx="958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 flipH="1">
            <a:off x="7369464" y="4492337"/>
            <a:ext cx="958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 flipH="1">
            <a:off x="7362536" y="4693228"/>
            <a:ext cx="958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flipH="1">
            <a:off x="7376391" y="4901046"/>
            <a:ext cx="958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 flipH="1">
            <a:off x="7376392" y="5108864"/>
            <a:ext cx="958849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434" name="Object 2"/>
          <p:cNvGraphicFramePr>
            <a:graphicFrameLocks noChangeAspect="1"/>
          </p:cNvGraphicFramePr>
          <p:nvPr/>
        </p:nvGraphicFramePr>
        <p:xfrm>
          <a:off x="2807970" y="2603500"/>
          <a:ext cx="1665288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4" imgW="520560" imgH="177480" progId="Equation.DSMT4">
                  <p:embed/>
                </p:oleObj>
              </mc:Choice>
              <mc:Fallback>
                <p:oleObj name="Equation" r:id="rId4" imgW="520560" imgH="177480" progId="Equation.DSMT4">
                  <p:embed/>
                  <p:pic>
                    <p:nvPicPr>
                      <p:cNvPr id="1843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7970" y="2603500"/>
                        <a:ext cx="1665288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8" name="Object 2"/>
          <p:cNvGraphicFramePr>
            <a:graphicFrameLocks noChangeAspect="1"/>
          </p:cNvGraphicFramePr>
          <p:nvPr/>
        </p:nvGraphicFramePr>
        <p:xfrm>
          <a:off x="7214553" y="2471103"/>
          <a:ext cx="1828800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6" imgW="571320" imgH="215640" progId="Equation.DSMT4">
                  <p:embed/>
                </p:oleObj>
              </mc:Choice>
              <mc:Fallback>
                <p:oleObj name="Equation" r:id="rId6" imgW="571320" imgH="215640" progId="Equation.DSMT4">
                  <p:embed/>
                  <p:pic>
                    <p:nvPicPr>
                      <p:cNvPr id="14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14553" y="2471103"/>
                        <a:ext cx="1828800" cy="6302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9" name="Object 2"/>
          <p:cNvGraphicFramePr>
            <a:graphicFrameLocks noChangeAspect="1"/>
          </p:cNvGraphicFramePr>
          <p:nvPr/>
        </p:nvGraphicFramePr>
        <p:xfrm>
          <a:off x="2803208" y="5473383"/>
          <a:ext cx="1909762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8" imgW="596880" imgH="177480" progId="Equation.DSMT4">
                  <p:embed/>
                </p:oleObj>
              </mc:Choice>
              <mc:Fallback>
                <p:oleObj name="Equation" r:id="rId8" imgW="596880" imgH="177480" progId="Equation.DSMT4">
                  <p:embed/>
                  <p:pic>
                    <p:nvPicPr>
                      <p:cNvPr id="14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3208" y="5473383"/>
                        <a:ext cx="1909762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0" name="Object 2"/>
          <p:cNvGraphicFramePr>
            <a:graphicFrameLocks noChangeAspect="1"/>
          </p:cNvGraphicFramePr>
          <p:nvPr/>
        </p:nvGraphicFramePr>
        <p:xfrm>
          <a:off x="7306628" y="5363528"/>
          <a:ext cx="1422400" cy="519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0" imgW="444240" imgH="177480" progId="Equation.DSMT4">
                  <p:embed/>
                </p:oleObj>
              </mc:Choice>
              <mc:Fallback>
                <p:oleObj name="Equation" r:id="rId10" imgW="444240" imgH="177480" progId="Equation.DSMT4">
                  <p:embed/>
                  <p:pic>
                    <p:nvPicPr>
                      <p:cNvPr id="15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06628" y="5363528"/>
                        <a:ext cx="1422400" cy="5191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1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12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624522"/>
          </a:xfrm>
        </p:spPr>
        <p:txBody>
          <a:bodyPr/>
          <a:lstStyle/>
          <a:p>
            <a:r>
              <a:rPr lang="en-CA" dirty="0"/>
              <a:t>Comparing Quantities: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9560" y="929640"/>
            <a:ext cx="8580120" cy="2697480"/>
          </a:xfrm>
        </p:spPr>
        <p:txBody>
          <a:bodyPr/>
          <a:lstStyle/>
          <a:p>
            <a:r>
              <a:rPr lang="en-CA" dirty="0"/>
              <a:t>Percentages are used to compare how large/small one quantity is, relative to another quantity</a:t>
            </a:r>
          </a:p>
          <a:p>
            <a:r>
              <a:rPr lang="en-CA" dirty="0"/>
              <a:t>Suppose Jason is 12 years old and Tom is 24 years old</a:t>
            </a:r>
          </a:p>
          <a:p>
            <a:r>
              <a:rPr lang="en-CA" dirty="0"/>
              <a:t>A can of coke is 250ml and a large bottle is 1L</a:t>
            </a:r>
          </a:p>
          <a:p>
            <a:r>
              <a:rPr lang="en-CA" dirty="0"/>
              <a:t>A sumo wrestler weighs 375lbs and Sandy weighs 125lbs</a:t>
            </a:r>
          </a:p>
        </p:txBody>
      </p:sp>
      <p:pic>
        <p:nvPicPr>
          <p:cNvPr id="66" name="Picture 65" descr="boy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2450" y="3722370"/>
            <a:ext cx="1394460" cy="2095500"/>
          </a:xfrm>
          <a:prstGeom prst="rect">
            <a:avLst/>
          </a:prstGeom>
        </p:spPr>
      </p:pic>
      <p:pic>
        <p:nvPicPr>
          <p:cNvPr id="67" name="Picture 66" descr="boy2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718235" y="3154681"/>
            <a:ext cx="2518484" cy="2518484"/>
          </a:xfrm>
          <a:prstGeom prst="rect">
            <a:avLst/>
          </a:prstGeom>
        </p:spPr>
      </p:pic>
      <p:sp>
        <p:nvSpPr>
          <p:cNvPr id="68" name="TextBox 67"/>
          <p:cNvSpPr txBox="1"/>
          <p:nvPr/>
        </p:nvSpPr>
        <p:spPr>
          <a:xfrm>
            <a:off x="396240" y="5791200"/>
            <a:ext cx="340189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100" dirty="0">
                <a:solidFill>
                  <a:srgbClr val="FF0000"/>
                </a:solidFill>
              </a:rPr>
              <a:t>Jason is 50% of Tom’s age</a:t>
            </a:r>
          </a:p>
        </p:txBody>
      </p:sp>
      <p:pic>
        <p:nvPicPr>
          <p:cNvPr id="69" name="Picture 68" descr="cok1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62600" y="3356610"/>
            <a:ext cx="1249680" cy="1992630"/>
          </a:xfrm>
          <a:prstGeom prst="rect">
            <a:avLst/>
          </a:prstGeom>
        </p:spPr>
      </p:pic>
      <p:pic>
        <p:nvPicPr>
          <p:cNvPr id="70" name="Picture 69" descr="cok2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858000" y="3087624"/>
            <a:ext cx="1874520" cy="3877056"/>
          </a:xfrm>
          <a:prstGeom prst="rect">
            <a:avLst/>
          </a:prstGeom>
        </p:spPr>
      </p:pic>
      <p:sp>
        <p:nvSpPr>
          <p:cNvPr id="71" name="TextBox 70"/>
          <p:cNvSpPr txBox="1"/>
          <p:nvPr/>
        </p:nvSpPr>
        <p:spPr>
          <a:xfrm>
            <a:off x="4861560" y="5471160"/>
            <a:ext cx="2056973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The can is 25%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of the bottle’s </a:t>
            </a:r>
            <a:br>
              <a:rPr lang="en-CA" sz="2100" dirty="0">
                <a:solidFill>
                  <a:srgbClr val="FF0000"/>
                </a:solidFill>
              </a:rPr>
            </a:br>
            <a:r>
              <a:rPr lang="en-CA" sz="2100" dirty="0">
                <a:solidFill>
                  <a:srgbClr val="FF0000"/>
                </a:solidFill>
              </a:rPr>
              <a:t>volume</a:t>
            </a:r>
          </a:p>
        </p:txBody>
      </p:sp>
      <p:pic>
        <p:nvPicPr>
          <p:cNvPr id="73" name="Picture 72" descr="sumo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34340" y="3139440"/>
            <a:ext cx="3772452" cy="3200400"/>
          </a:xfrm>
          <a:prstGeom prst="rect">
            <a:avLst/>
          </a:prstGeom>
        </p:spPr>
      </p:pic>
      <p:sp>
        <p:nvSpPr>
          <p:cNvPr id="74" name="TextBox 73"/>
          <p:cNvSpPr txBox="1"/>
          <p:nvPr/>
        </p:nvSpPr>
        <p:spPr>
          <a:xfrm>
            <a:off x="6315705" y="4617720"/>
            <a:ext cx="2364750" cy="10618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2100" dirty="0">
                <a:solidFill>
                  <a:srgbClr val="FF0000"/>
                </a:solidFill>
              </a:rPr>
              <a:t>The sumo</a:t>
            </a:r>
          </a:p>
          <a:p>
            <a:pPr algn="ctr"/>
            <a:r>
              <a:rPr lang="en-CA" sz="2100" dirty="0">
                <a:solidFill>
                  <a:srgbClr val="FF0000"/>
                </a:solidFill>
              </a:rPr>
              <a:t>wrester is 300% </a:t>
            </a:r>
          </a:p>
          <a:p>
            <a:pPr algn="ctr"/>
            <a:r>
              <a:rPr lang="en-CA" sz="2100" dirty="0">
                <a:solidFill>
                  <a:srgbClr val="FF0000"/>
                </a:solidFill>
              </a:rPr>
              <a:t>of Sandy’s weight</a:t>
            </a:r>
          </a:p>
        </p:txBody>
      </p:sp>
      <p:pic>
        <p:nvPicPr>
          <p:cNvPr id="75" name="Picture 74" descr="heart1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4385310" y="2967990"/>
            <a:ext cx="1162050" cy="1247731"/>
          </a:xfrm>
          <a:prstGeom prst="rect">
            <a:avLst/>
          </a:prstGeom>
        </p:spPr>
      </p:pic>
      <p:pic>
        <p:nvPicPr>
          <p:cNvPr id="72" name="Picture 71" descr="girl1.bmp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4427178" y="4179517"/>
            <a:ext cx="1714541" cy="2234524"/>
          </a:xfrm>
          <a:prstGeom prst="rect">
            <a:avLst/>
          </a:prstGeom>
        </p:spPr>
      </p:pic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10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/>
      <p:bldP spid="68" grpId="1"/>
      <p:bldP spid="71" grpId="0"/>
      <p:bldP spid="71" grpId="1"/>
      <p:bldP spid="7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" y="274638"/>
            <a:ext cx="8595360" cy="959802"/>
          </a:xfrm>
        </p:spPr>
        <p:txBody>
          <a:bodyPr>
            <a:normAutofit fontScale="90000"/>
          </a:bodyPr>
          <a:lstStyle/>
          <a:p>
            <a:r>
              <a:rPr lang="en-CA" dirty="0"/>
              <a:t>Practice: Represent each of the following as a percentage: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8120" y="1295400"/>
            <a:ext cx="8382000" cy="899160"/>
          </a:xfrm>
        </p:spPr>
        <p:txBody>
          <a:bodyPr/>
          <a:lstStyle/>
          <a:p>
            <a:pPr>
              <a:buNone/>
            </a:pPr>
            <a:r>
              <a:rPr lang="en-CA" dirty="0" err="1"/>
              <a:t>i</a:t>
            </a:r>
            <a:r>
              <a:rPr lang="en-CA" dirty="0"/>
              <a:t>) If a grid has 1000 little squares, what percentage of the grid is 18 squares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1920" y="3002280"/>
            <a:ext cx="8382000" cy="89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ii) David has 16eggs.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What percentage of a dozen eggs does he have?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121920" y="4861560"/>
            <a:ext cx="8382000" cy="89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tabLst/>
              <a:defRPr/>
            </a:pP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iii) Larry weighs</a:t>
            </a:r>
            <a:r>
              <a:rPr kumimoji="0" lang="en-CA" sz="24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200lbs and he has 35lbs of body fat.  What percentage of his weight is fat? 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9458" name="Object 2"/>
          <p:cNvGraphicFramePr>
            <a:graphicFrameLocks noChangeAspect="1"/>
          </p:cNvGraphicFramePr>
          <p:nvPr/>
        </p:nvGraphicFramePr>
        <p:xfrm>
          <a:off x="993775" y="2210435"/>
          <a:ext cx="1177925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368280" imgH="228600" progId="Equation.DSMT4">
                  <p:embed/>
                </p:oleObj>
              </mc:Choice>
              <mc:Fallback>
                <p:oleObj name="Equation" r:id="rId4" imgW="368280" imgH="228600" progId="Equation.DSMT4">
                  <p:embed/>
                  <p:pic>
                    <p:nvPicPr>
                      <p:cNvPr id="1945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3775" y="2210435"/>
                        <a:ext cx="1177925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2186305" y="2267585"/>
          <a:ext cx="1138238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355320" imgH="177480" progId="Equation.DSMT4">
                  <p:embed/>
                </p:oleObj>
              </mc:Choice>
              <mc:Fallback>
                <p:oleObj name="Equation" r:id="rId6" imgW="355320" imgH="177480" progId="Equation.DSMT4">
                  <p:embed/>
                  <p:pic>
                    <p:nvPicPr>
                      <p:cNvPr id="7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86305" y="2267585"/>
                        <a:ext cx="1138238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/>
        </p:nvGraphicFramePr>
        <p:xfrm>
          <a:off x="1093153" y="3897948"/>
          <a:ext cx="893762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279360" imgH="228600" progId="Equation.DSMT4">
                  <p:embed/>
                </p:oleObj>
              </mc:Choice>
              <mc:Fallback>
                <p:oleObj name="Equation" r:id="rId8" imgW="279360" imgH="228600" progId="Equation.DSMT4">
                  <p:embed/>
                  <p:pic>
                    <p:nvPicPr>
                      <p:cNvPr id="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153" y="3897948"/>
                        <a:ext cx="893762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2"/>
          <p:cNvGraphicFramePr>
            <a:graphicFrameLocks noChangeAspect="1"/>
          </p:cNvGraphicFramePr>
          <p:nvPr/>
        </p:nvGraphicFramePr>
        <p:xfrm>
          <a:off x="1985962" y="3896995"/>
          <a:ext cx="1341438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419040" imgH="228600" progId="Equation.DSMT4">
                  <p:embed/>
                </p:oleObj>
              </mc:Choice>
              <mc:Fallback>
                <p:oleObj name="Equation" r:id="rId10" imgW="419040" imgH="228600" progId="Equation.DSMT4">
                  <p:embed/>
                  <p:pic>
                    <p:nvPicPr>
                      <p:cNvPr id="9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5962" y="3896995"/>
                        <a:ext cx="1341438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"/>
          <p:cNvGraphicFramePr>
            <a:graphicFrameLocks noChangeAspect="1"/>
          </p:cNvGraphicFramePr>
          <p:nvPr/>
        </p:nvGraphicFramePr>
        <p:xfrm>
          <a:off x="3202624" y="3886199"/>
          <a:ext cx="3476148" cy="5657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1206360" imgH="215640" progId="Equation.DSMT4">
                  <p:embed/>
                </p:oleObj>
              </mc:Choice>
              <mc:Fallback>
                <p:oleObj name="Equation" r:id="rId12" imgW="1206360" imgH="215640" progId="Equation.DSMT4">
                  <p:embed/>
                  <p:pic>
                    <p:nvPicPr>
                      <p:cNvPr id="1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2624" y="3886199"/>
                        <a:ext cx="3476148" cy="5657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2"/>
          <p:cNvGraphicFramePr>
            <a:graphicFrameLocks noChangeAspect="1"/>
          </p:cNvGraphicFramePr>
          <p:nvPr/>
        </p:nvGraphicFramePr>
        <p:xfrm>
          <a:off x="6632575" y="3875088"/>
          <a:ext cx="1793875" cy="5667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622080" imgH="215640" progId="Equation.DSMT4">
                  <p:embed/>
                </p:oleObj>
              </mc:Choice>
              <mc:Fallback>
                <p:oleObj name="Equation" r:id="rId14" imgW="622080" imgH="215640" progId="Equation.DSMT4">
                  <p:embed/>
                  <p:pic>
                    <p:nvPicPr>
                      <p:cNvPr id="11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32575" y="3875088"/>
                        <a:ext cx="1793875" cy="5667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2"/>
          <p:cNvGraphicFramePr>
            <a:graphicFrameLocks noChangeAspect="1"/>
          </p:cNvGraphicFramePr>
          <p:nvPr/>
        </p:nvGraphicFramePr>
        <p:xfrm>
          <a:off x="890905" y="5878513"/>
          <a:ext cx="1055688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6" imgW="330120" imgH="228600" progId="Equation.DSMT4">
                  <p:embed/>
                </p:oleObj>
              </mc:Choice>
              <mc:Fallback>
                <p:oleObj name="Equation" r:id="rId16" imgW="330120" imgH="228600" progId="Equation.DSMT4">
                  <p:embed/>
                  <p:pic>
                    <p:nvPicPr>
                      <p:cNvPr id="1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0905" y="5878513"/>
                        <a:ext cx="1055688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1921510" y="5893753"/>
          <a:ext cx="1096963" cy="666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8" imgW="342720" imgH="228600" progId="Equation.DSMT4">
                  <p:embed/>
                </p:oleObj>
              </mc:Choice>
              <mc:Fallback>
                <p:oleObj name="Equation" r:id="rId18" imgW="342720" imgH="228600" progId="Equation.DSMT4">
                  <p:embed/>
                  <p:pic>
                    <p:nvPicPr>
                      <p:cNvPr id="1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1510" y="5893753"/>
                        <a:ext cx="1096963" cy="666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"/>
          <p:cNvGraphicFramePr>
            <a:graphicFrameLocks noChangeAspect="1"/>
          </p:cNvGraphicFramePr>
          <p:nvPr/>
        </p:nvGraphicFramePr>
        <p:xfrm>
          <a:off x="2979103" y="5935980"/>
          <a:ext cx="1381125" cy="519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0" imgW="431640" imgH="177480" progId="Equation.DSMT4">
                  <p:embed/>
                </p:oleObj>
              </mc:Choice>
              <mc:Fallback>
                <p:oleObj name="Equation" r:id="rId20" imgW="431640" imgH="177480" progId="Equation.DSMT4">
                  <p:embed/>
                  <p:pic>
                    <p:nvPicPr>
                      <p:cNvPr id="1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9103" y="5935980"/>
                        <a:ext cx="1381125" cy="519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22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Homework: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4763" y="6613525"/>
            <a:ext cx="4059237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sz="1000" dirty="0">
                <a:latin typeface="Arial" charset="0"/>
              </a:rPr>
              <a:t>© Copyright all rights reserved to Homework depot: </a:t>
            </a:r>
            <a:r>
              <a:rPr lang="en-US" sz="1000" dirty="0">
                <a:latin typeface="Arial" charset="0"/>
                <a:hlinkClick r:id="rId3"/>
              </a:rPr>
              <a:t>www.BCMath.ca</a:t>
            </a:r>
            <a:r>
              <a:rPr lang="en-US" sz="1000" dirty="0">
                <a:latin typeface="Arial" charset="0"/>
              </a:rPr>
              <a:t> </a:t>
            </a: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" val="503b8985c2188afbbbe7fcbdfa8b223a4512"/>
  <p:tag name="ISPRING_SCORM_PASSING_SCORE" val="100.0000000000"/>
  <p:tag name="GENSWF_OUTPUT_FILE_NAME" val="m8pch31"/>
  <p:tag name="ISPRING_RESOURCE_PATHS_HASH_2" val="fb337e05030f996b05844113ea29d422b22f56"/>
  <p:tag name="ISPRING_ULTRA_SCORM_COURSE_ID" val="CDA111B2-F4C2-4ABB-B804-C7C75BA8B34E"/>
  <p:tag name="ISPRING_SCORM_RATE_SLIDES" val="1"/>
  <p:tag name="ISPRINGONLINEFOLDERID" val="0"/>
  <p:tag name="ISPRINGONLINEFOLDERPATH" val="Content List"/>
  <p:tag name="ISPRINGCLOUDFOLDERID" val="0"/>
  <p:tag name="ISPRINGCLOUDFOLDERPATH" val="Content List"/>
  <p:tag name="ISPRING_PLAYERS_CUSTOMIZATION" val="UEsDBBQAAgAIALtVaUbO8+LqUwQAAA0QAAAdAAAAdW5pdmVyc2FsL2NvbW1vbl9tZXNzYWdlcy5sbmetV/9u2zYQ/r9A34EQUGADNrcd0KIYEgeyxNhCZMmV6DjZDwiMxNhEKDGVKLfZX3uaPdieZEdKbuykg6SkgG1YtO+74913H49HJ19ygbasrLgsjq23ozcWYkUqM16sj60lOf35g4UqRYuMClmwY6uQFjoZv3xxJGixrumawfeXLxA6yllVwWM11k/3z4hnx9ZikjjhfGEHl4kfTsNk4k2tsSPzW1rcIV+u5R/lD7+8//Dl7bv3Px69bi37AMVz2/cPoZBBevemB1BAotBPAA37SYAviDXWn8PswiXxvQBb4/bLMOtFhM+tsf7stFtGEQ5IEvueixMvToKQmFz4mGDXGl/KGm3oliEl0Zazz0htGFRS8ZKhSvDM/JBKWChq1uXMDee2FyQRjknkOcQLA2scy7K8+8nA0lptZAnuKpTxil4JlhmfwBnz+23JKnBNFXAKwUttOPxT5pQXo07Xkb3ygmlCwtCPExy4uxVrjIsMuSXVbgaiRHaMIwAoacXKJ9gmhmXGHNlCDEOYedOZD2+iQ5jx9UbAWw2NY4GhBgtWdFkBR3AE7IrjVRi5OmngClF0S6vqsyyzA37sF6oL2AucECjokD1wojF2wFBjDspRlixVXWBzHMf2FCeT8AKIDH0XDrEIz6DdzoZYXOIYWgTHXTaBfe5NbU143WI7/u/6K6WazuIO0TQFO52+LZd1BSs6pdAFptOqYV5i/HEJVfNs/xtd3ABCYk291nzLIIQy62YPaIqDXc2fj0vvt+TU9nzsJkAoN1wlxIiddkZBHgqpEBVC6g2AX5ptaZEydMVSWgPh7+BvGc/M33SxTSSfav4XoqqVlletKgUuvng1el5oHvFBTVe0LHr0+QOoA018vNm8rmCnSrH8VnXtYi8To+8SxXP3pbvufzfVpy7P3NED/0O3EzfCNPGg2ydc9rfAcBRp8YXTQ/S38oJTcLRo9A0E0CuuB/gMwhYgkOipGOeQ+YMQzqEiA+xXeBJ7ROeYXVVcdZ7ZplBNvb/NkRSGJMEUu+fJFbuW0P+C0W1zdIOEG+KMnuBsECH2JosDnW5RAgho3YwPEJLgOew/64G5nONdBht5PcjEStYiM3Im+I2RWKhNnbPHM8t1KXOzKmi166VG4U+eE0Wzuahxuhhw9sbYjpxZ4tiBg/W4q3tY9DQCLuuYfBInvj3R5kDqnKp0A+fKtayLrCdQM7G6+NQGsDalMaNluvn37396YjyIpFlF7eqvg0CgQ7Uu4a9gvwdSserPLhBiTw7tzEMfq3bC39n1HPiJB3T4LpM0bQ6tXOawNOr2C2xri2YTYjuzORAyNvyTdZl2jyn7CHM7OgNRMrOoNZ7T8gYUjUgpBqGYVGsCqmHe7y9ZtRK8YENsn3cm6A0Tb5HYrmtunNB8gqc3zVmawVydtldPAVfPvmDOzA5A8B7gsYyrgYDmjNnJCzR683zf5tvHR87Xp8pc3I9e793j/wNQSwMEFAACAAgAu1VpRiXfYoO9BAAAyxYAACcAAAB1bml2ZXJzYWwvZmxhc2hfcHVibGlzaGluZ19zZXR0aW5ncy54bWzNWN1uGjkUvucprFn1siFJk2waAREhg4LKX2GybbRaITNjGG889tT2QOnVPk0fbJ9kj3EgEAjxbEUU5YLgOec7P/b5/DGly+8JQxMiFRW87B0dHHqI8FBElI/L3m1Qf3/uIaUxjzATnJQ9Ljx0WSmU0mzIqIr7RGswVQhguLpIddmLtU4visXpdHpAVSrNU8EyDfjqIBRJMZVEEa6JLKYMz+BDz1KivEqhgFDJLrVElDGCaAQpcGqyw6zOsIq9ojUb4vB+LEXGo5pgQiI5Hpa9386r5m9hY6GuaUK4KU5VYNEs6wscRdTkg1mf/iAoJnQcQ+JHhycemtJIx2Xvw+GxwQH74ibOHN1WgQ1OTUA5XD8ESIjGEdbYfrURJRkRCX0lqqJlRgB0bW3FUpPverlgl6IZxwkNA3iCTK/K3nUw6Pl1v+e3a/7gtte0qTp7BI2g6Tv59JuNa3/Q7gR+f3ATtJq5nQL/a5DDKW9mzvDdnt/324HfG1w1Ojk93JN69PFb1UYzp88X/6rfCPJGaldbeV26N522m0+t0+pW23e5Uru56/q9ZqP9aRB0Os2g0X30mp/7lRNeKq4PSwmGSmRybSQWbNGNhRZPJkMRDWzFsByTQNQpzPAIM0U89HdKxp8zzKiembkGUrsnJK2qlIS6Z2a27Jk59B7hLCCkBsFWGOF0yQgfT9aqL9rwK5VtT7QElJdiPmuK8atnf3q2zP747Hx3+tvSLGGtcRgD8ekFb62uLKxGgq9RlvmOhoJFy4JIMiRRGydkhc/795TXwfLIQyM4RAxKrUqKmYeohtLDpbPKhkpTPb9B6quWCLDgpiKo1d9oRRhjCfWp1fWHrhvODit/toUm6i/bCLv0nKnPI3Qt8RRuMhfzLuEuZjewScxsFJFOSUiscliiKmMuxr3FwLkYt7C8JxIFQjAn++5iJFCDj4RT7gmmTnl/IUNFNXExvaJOoTuZZpQ7Ic6PjlOWImMRmokMMXpPkBYIOpIl8F9M0KqCQCMpkvkqqByNFKNwrCeUTEl06RLoDkIkGXiaMWZE2wjfMvoDDclISMAleAIHGNapsvgHuYBTrNQjKF7k+M7ew432tf/1nSkQRxMMmiYfOLAKSVK9D3wMtXMBIRgT0M0VCOhMiDMYFbM/EY3mZi5lOseO8WS+6WYj56Cw3RTysZjwIAT+ozwjroAh5khwNkM4hJFV5ghNqMgUrNjDYqHV/0rQuiLK56mOgaYhmIzcSOfw6PjDyenZ7+cfLw6K//7z8/1Opwfd0GXYRLPCobZToTp7PlHDL/g9ozrdvJ5ozxecnlWgzn5509yhRp09twg/Z9+nytTZcUOfvuC5Q6W+4LlDq2741oVMDFFFGydh+0+dB5W1qURKRaOQtgumua57i3qp71d7tRsEe3TbDPoXbtckgoaFMZDKyPxUd7qFbwPYDt8J3nTdSYb0/D+cAGEDnZjTLWy741TwJ0eZZmRDd0UyOKUAd/7YCgy49RlNQDJFr0bnv0Kuz43UPnl5b3z1KszxSz+1LO3siTkIlmEMh2hvB+/NM/M+2/uWOma/LV/urL3NWb4hWX9lap4klNME+mgE6PI9a+X05LBU3P6oUAC09RfQlcJ/UEsDBBQAAgAIALtVaUZISKwfsQIAAFEKAAAhAAAAdW5pdmVyc2FsL2ZsYXNoX3NraW5fc2V0dGluZ3MueG1slVbbbtswDH3fVwTZe9xd0wFqgDTNgALdWqxF32WbsYXIkiHJ6fL307WWEzv2QhSIyHNIihelSO4JW32YzVDGKRfPoBRhhTSaoJuR/GaeNkpxtsg4U8DUgnFRYTpfffxpPyixyDEWP4CYytnhDNowS/uZQvExvi2NDBEyXtWYHR94wRcpzvaF4A3LR1MrjzUIStheI69+LDfbwQCUSHWvoOrktL02Mo1SC5ASTErft0ZGWRSnQEOkK/uZyGlDXb79Ce1AJFGWtv5kZIhW4wK6Rb5eGxnGM+2925WlkcsEBX+Vhn75bGQQSvERRNf53VcjgwxeN/X/zEgteGEK2uVcbuI7h3Kc6/UzWV0ZGSWYC5lAo13w5bF3vYtA/mu898isq+D0ydT15EEwTU8prJRoACXh5Gyy5G+PjdL7AasdplIDYlULetJJP+FGBjddXYv7A2+E5bEvr2khr5w2FWxcwpG7rr7Fbza39q2Inb7rogwFHLwySrFVtsjfuq5nyEjZIp8pyeGR0eMZ/NTiOKHHt9h383L5tRUY1sfcW8MpWE2kB7O5MgrtFQFT8RxW0qTzQiowbUOJ1bmUkrOcEMMHUmBFOPtlcOnRXkai5MTgR61/sJAiikLfvNkc9Ssd98uex8fR/Si0d3PnmdJv+M0cK4WzstI/SnI+8zy9JNrNPOlnmFdSw0Hcsx2fyKmw2IN44ZxOjcK4gqlY7hZrAI2SqAAo6a8w8j76Ss+aKgWx1R0jEEamq3O4khQl1X/qlcAb5MHoGzZgdVRVan8ME/oOjzR+AACLrAwT6w7OUjVUEQoHCHsfKeyVh+6GpJ7QoWFbqwfYqXjcvOZkHqMVasfRvxLtnMR+uoYewqtOq5/hLOMjr3Aq7cU6Sz/2JoeXzIxeDHIKP0wd19p+XkKtNP9K/gNQSwMEFAACAAgAu1VpRkFYdiORBAAA3BUAACYAAAB1bml2ZXJzYWwvaHRtbF9wdWJsaXNoaW5nX3NldHRpbmdzLnhtbM1Y3XLiNhS+5yk07uzlQpJN0iwDZAhxBmb5KzjdzXQ6jLAFViNLriTDsld9mj5Yn6RHKBAIhMjtJu3kgnB8vu/8WOf4w5XLrwlDMyIVFbzqHRePPER4KCLKp1XvNrh5f+EhpTGPMBOcVD0uPHRZK1TSbMyoiodEa3BVCGi4Kqe66sVap+VSaT6fF6lKpbkqWKaBXxVDkZRSSRThmshSyvACPvQiJcqrFQoIVaypI6KMEUQjSIFTkx1mTZ0wr2S9xji8n0qR8aghmJBITsdV74eLuvlb+Vima5oQbmpTNTAasy7jKKImHcyG9BtBMaHTGPI+Pjr10JxGOq56H45ODA/4l3Z5luy2CGx4GgKq4fohQEI0jrDG9quNKMmESGgrUTUtMwKkW7YNT02+6rXBmqIFxwkNA7iCTKuq3nUwGvg3/sDvNvzR7aBtU3VGBK2g7Tthhu3WtT/q9gJ/OGoGnXZuUOB/CXKA8mbmTN8f+EO/G/iD0VWrlxPhntQjxu/UW+2cmM/+1bAV5I3UrXfyQvrNXtcN0+h1+vXuXa7Umnd9f9BudT+Ngl6vHbT6j6jlud844ZXS9rBUYKhEJrdGYrUs+rHQ4slkKKJhWTEspyQQNxRmeIKZIh76LSXTnzLMqF6YuYaddk9IWlcpCfXAzGzVM3PoPdJZQkgNgm1shLP1Rvh4ulV9yYbfqGx/ohXYeCnmi7aYvnn2Z+fr7E/OLw6nvy/NCtYahzEsPr3aW5uWlddE8K2VZb6jsWDRuqAJnBIGtdQlxcxDVENt4fqqNh3QN5TB+THY4+KE653iwhhLyFht2h/6aLZwWPulKzRRv9rSrOk5V59H6FriOTyaXNz7hLu4NaHtzLSeSKckJFY5PFGdMRfnwWqEXJw7WN4TiQIhmJN/f3XIUYtPhFPuCaZOeX8mY0U1cXG9ok6he5lmlDsxLo+OU5YiYxFaiAwxek+QFgg6kiXwX0zQpiZAEymSpZVhpZFiNCJoRsmcRJcuge4gRJIB0gwmI9pG+D2j39CYTIQEXoJncIDBTpXlL+YiTrFSj6R4leM7+2Rtda/9L+9MgTiaYVAp+chhT5Ak1a/Bj6F2LiAEYwK6uUEBnQlxBqNi7k9Eo6WbS5nOsWM8W950cyOXpHC7KeRjOeFCCPuL8oy4EoaYI8HZAuEQRlaZIzSjIlNgsYfFUqt/lKCFIsqXqU5BR0MwGbktnaPjkw+nZ+c/XnwsF0t//fHn+4OgByXQZ9hEs1KgcVBzOiOf6NsXcM/oSDfUEzX5AuhZTemMy5vmAX3pjNwj5ZyxT7WmM3BHcb6APKA7X0AeUJ872BshE7Ooop2TsP/Hy4Nu2lUilZLRLfsl0FKpvY0CGvr1QaOJoOu37WBYdnvwIWhBGMOamJif007P1dsAGuw70Zs+OgmLgf+zEyHcEqdd6Ba223Mq+JOj8DJCoL8hApxSgKf41EoGeI4zmoAIit5sQf+bdfnckLzmpn21DfQmu+DwzyG7Kb7XLiBYhjEci1c7Sv/99vyuDfs/9cB+W78k2Xorsn7TsP3qsQD27TeytcLfUEsDBBQAAgAIALtVaUaSRrCZqQEAAEMGAAAfAAAAdW5pdmVyc2FsL2h0bWxfc2tpbl9zZXR0aW5ncy5qc42UTU/DMAyG7/sVVbiiaXwOuE0wJCQOSOyGOGSd11VL4ypJC2Paf6fOvpo0YcSXxHnyOnYUr3tJM1jKkodkbed2/eaurQ/IZ1QF565fRPwF+ZkW+QwmeQEil8A8pN4fPbg3RyIkzKQVna7eSVa39BjSzpwL3cbLgIQK+HTocB0AvwK+79DhHye1XVrblFp1nlbGoOynKA1I05eoCm4ZdvZsRztDD8Ya1Al0zlNwRId2xMij4s2QrM2lWJRcrl4xw/6Up8tMYSVnsfiLVQmqefHlFhjcDx/HjpzItXkxUPiBx3dkcbJUoDXs4t6OyYKw4FMQLd2BHX+gjnA3IY+uc52bPT26IGvTJc+gU6W7EZmLyUarU80hWZcz8G22xNUlmUMIvgLVkXq6JnNALKvyHw9YKsyoIh20W/MDKpDPcpntQg/IghxdlmRj1Tsmaq//xJwvhN4XWoR+XxFrHaF/7/nMQdCJq724r6G40Zblg/FuFe1Czm2M30ho/ZEwbgxPF0XTH5rmSDUH3cxBvcg5kqPgaglqgijsvkQDdoKVsQ06+fSzOXGf3uYXUEsDBBQAAgAIALtVaUYa2uo7qgAAAB8BAAAaAAAAdW5pdmVyc2FsL2kxOG5fcHJlc2V0cy54bWydjzEPwiAQhXd+BbldsFvTAN1M3Bx0NhVRSejRcNT684XUGGeHS+5d3vdeTvWvMfCnS+QjamjEFrhDG68e7xpOx92mBU55wOsQIjoNGIH3hinftHhIjlwmXiKQNDxynjopl2URnqZUEiiGOZdgEjaOsswYUVZSTisKK9v5v+jPDQxjnKvL7EPeoyl7UauFU7IaKnN2KDzeIshqUPLrrsrOlEtFEUr+PGbYG1BLAwQUAAIACAC7VWlG9YvaeWYAAABoAAAAHAAAAHVuaXZlcnNhbC9sb2NhbF9zZXR0aW5ncy54bWyzsa/IzVEoSy0qzszPs1Uy1DNQUkjNS85PycxLt1UKDXHTtVBSKC5JzEtJzMnPS7VVystXUrC347LJyU9OzAlOLSkBKixWKMhJrEwtCknNBTJKUv0Sc4EqnZx9E0sy9JITlfTtuABQSwMEFAACAAgAMwOBRM6CCTfsAgAAiAgAABQAAAB1bml2ZXJzYWwvcGxheWVyLnhtbK1VTW/bMAw9p8D+g6F7raRd1zSQW3QFih3WoUDWbbdAtRlbi215klw3/fWj/G3P6VZgBwM2xfdI8ZE0u3pOYucJlBYy9cjCnRMHUl8GIg098vD19nhJri7fHbEs5ntQjgg8kqfCAnhMnAC0r0RmEHzPTeSRnsFFZuJkSkglzB65z5C7i7Qk745m6JJqj0TGZCtKi6JwhUZEGmoZ55ZEu75MaKZAQ2pA0SoN4jTYlfk7Gp9EptTsM9A9ZGbeHrgmaTmetRiQFKeuVCE9mc8X9Mfd57UfQcKPRaoNT30gDlZyVpbykfu7OxnkMWhrm7EqyTUYY5MobTNmVmKxTB2tfI9UDpsEtOYhaDdOQ0IrLJ0As23MdVTz6AGt5dU7UfOWfhv7vWncSuVo55zlj7HQER71IZ11EsjoMCpLyuuWHfTQdNCtZSKOgl+5UBCUn9/aFpkvSBWw7bgyT1cXPh7g2y33jVT7G4RhF9UKuq1obiWaW4JaDreNvu4oSHPbLXCTK2hKNWNPIgD5hSvFbVtcGpUDoyNjjaVDMKPVlWuROkFYZJL47B+0sX4jaX7q15QpAf9DmE9I1NZEpAE83wr0MZBgTQ1gsa3NNVns2phdTjp/THp9PTBVOdai4EUcw1UIOIYBN5x2dnoICoprdPFzNcL2Dg6CIxFGMT5mkmF8epAm4Wo3ydA7OAiOpb+bgLbmtox0XMdRM7UdxOjEOmF+ro1MxEvZnoM9Y1ZlH742cs3RdSbag/P5H6M4iNEM5pZMrC771ttXzeG9nVOjO59NVlkG3YrzACbPKq9mFvJs5BPAluexuenn1OzDHnSU89R0THN9x36XxVq8gFOIwP7pFqe2JhHYnvHIh+VpjwH1xO0yCF+apiIyWktSqXlIOYa1eRJQVJhqVj6i6qGSeRqMtHGz7uegY9xV1wq4E8MWM12cYPPJzCPv8aW+y8XZRXeV88VFgy3zuq8CV7m8YVXXCXedQet+bS/C6pnH199QSwMEFAACAAgAu1VpRpgJyTKOCgAAFFoAACkAAAB1bml2ZXJzYWwvc2tpbl9jdXN0b21pemF0aW9uX3NldHRpbmdzLnhtbO1c627juhH+f56CcHCAFiji+63wqtCFTox1bB9Lm+xpURiMzcRCZMmVaO/mwD/6NH2wPkmHlBRLiqxI2XR7spWFBBE535AcDmdIfusdeA+mre485mzM3wgzHVunjJn2vSf9hNBg6ViOO3OpR5koiBchm2zoh4rnWMStII8Re0Xc1YfKHbE8WvHlQwQyoeJ2x5hjny8dm1GbnduOuyFWBe2JtQM9ag2eSvVlnLOn7hNqKD5ZsDuypMm2hm25L9deRMVaagx7DUVOxSydzZbYj2Pn3jm/JcuHe9fZ2as8fVw/bqlrmfbDsZmO3DshbJkeGzG6SemcNsTasJEDtYWp8+ixb325rXT62UCL3FIr3l5L408eWLLBDGMkkHvTM1kE2e306v16KnJL7mma5Zu1dqejnIDY0EYKpt+qD5v9DAyjX9nREI12vX1C2iKP1E1rAmtaWzkxEme726Y6kTzsDdvpGNe551ZOg3VrHbk9zIZZDlnBmj92rzHsDtVsDB8cb+5o6k6/oaY3FDdYzHMG1UhAETGnmgw6vqIb0145X0b2nRMAw3ij8lpPqiHfsVCvK/e0Hry1lFYDdVu4gXtIw20V6vpNrd9UoU5r1NVBNaHC1+vSJQSZdK2Daqz2OWBke9RlI3tFv0rNuHS0Kj6CCxfMD3Ke1Gnx5xC2ehCmaqFWvd1t40NDbjabHaS2tbpWO3S7/a5cR7jWateaB6XXaDaaqN5u1/udQ73baDfhbdjvgJYW7ndQq9tqNbRDAzcAjWRZ0Rrqodvs1+sytIZ7ffUwHCrdWg3V6/VmSzu0O82hUkMg3QQdcrPHDdjUmkqzc5AVud5roqE6VIatA9ZwR22jXgN3arVDS1GatdrRuMfRRc11LM09nNCcLyhMnYLU2qO3xZ1rsNy5LggbdANezmiQ5xT1irD1+ZL4vgtSPG2GQk/5MVb6tBi4CknnmXJQFX/HVkk06ebMmtJZTSTMYAR5kCKAS2e+b+XARRMnwETKzAsL2vJzZhboROrM081j7oSGRNbMkk5JntKZnzbzw8JkJp35eTMXMpI+pTM//BXAHZt82SInEqh05qfOLGgyg0pnfu7MxiRSKJhFJM+XQSIlgDVE9swUf5ZEpTM/fWaiklkUrCfyZyYoJY2C6UQCzYUL8yj0UGTQXKCnRAoWFyk0CxWaLc2JgtdkLBlsoBWY3GhwCYqEypmyUKdXM3ny62I8vZgulNFFRVL9VYn4svxDo9P7Wm93/jioBricmvQreTyO60JCWbuWT9fEmE/HC1CIx4sJ/mxUJP67MHT6yRiPJrgiBX8UVjCb4+uKxH/ngX6az/HEWOjjkYYXI30xmRrCLmNsYK0i/ers0JrsKWIO2pv0C2JriiA8my5FnmWuRAUP2aa9ozna0+byzWhysTCm07G+wBMtLKlI2F4hzSVfwB2KK5rLOp6DDpdAxnwdfCHmX2hAsmUVVnI5urgcw4/BO3Jp3q8t+GGv6M0MT2D+qJ0DeIV1Xb7AC2X6GWYOPG5aEDT9CI72sSDoV6yDZ2A9B2wiX48uZGM0nXDnmmPdmI/UJ89aEhs5tvWIyHIJOATZY286Ow9KuLPRle9jXuGGdPzLJ3DrkTxOcWFfJzJt4cz35p5CL9xVrpmCZaVijc/VL59Gf10M5dEYawuYPG16szDEquftEVgetsMQsSyHDwOaJqs9sZcU3dIl2YGLPYLYylwJsS2BwfPO/GNn/oYIC5bWz8GqnGj488/n39y7kTGGsHJDXDvfEktoi0WG50PewFYSug75fMteGkvEHudv1ZE3GN1M1vWTQ8szR98+rkQXXjEoHfwezyExQjhQTKcQCF+Bx0AM3BDTKgQcTYbQnDgGw+7dRfxwUkjBZBromDjoG9Rcw1zEOnINc1RMxQ1W9JHBrU5v+YY0B1jMnu8H6b7Djw0WhbPZk//c0jsHYoRFyR5mFspNz3eo89e1V9RRwkjM42U0tAeKJtCte3HDiqBjlrnhO/N8aj9d4dCafjiOmeTG2VkrEfss80GEZJiq3ca3zNafNr/dO9fZiFKLeOFi85PCX76xI/4Q5367s0ibOfTqWJ6rlwtVnqiY7xb5Urfy48DNec/Ghr4YywrXAP6+IWy5hoR0x/fw+XX5uz0ND2XQF5hXp8Rdrv/9z3/lV5Poj1+KgtI/F9UDq5jHMfyk728Th1Hv7zn0GLISh4qXnMBgsxxC8++dhTcEtpQNQ1Yvr8BhdOEfzs5d5tp8RJVcyfOPEEbEVq4iXRH3AcKQ4ThWUUVi+NxBWOE+HM8QO2aZNi0I/+a4zgdvjGYLWdPE4QoWimUuH/z0uEIEBfcoyIJTVgF96qU8gUCVUElXJiuuU6SKMCbAuvTfj6tyn5o5ngqOJ1Y4ETs7FjsA28x1rBm/Onh+VwYC/Kbj1qISc/mZKXyLSnhr50swd5IgqAbVaFFSdAZ9mPFdZaAyXpaUnlM4Y60iokFBUu7asSBCqv5oIuLx8iRKVRVxsxbt91PZs47Dhj+oivT8WJiUn9Cv7Jl8pDApr/O0MYUTxjNQsiaKDG87FOJGy/PMHMhQm0BhaN/wLS7DezDmt15epEtBQVxy46yoJLKfYW5osJh5WbTD1RM9HthPefyKY24f9eA8lag4Om8123sHzGQWPe3aYhywAKOzL97T/D+QSVsA/u1s0hh+KWKPW/qhAmcNslxv+D15BQU6PlS4OY+0ThpuG0YzHswKITcimItYXghn8xAeQfiUcybE8Vd6NmhQfWamQTVrggaB2tPzZ+82t9TF4AImDX0zXhaVXoe3HNdiYxaHnaiM4tkaVNtw2AgxkYKYV4ltTbhU/Jdo/WZnMdOiexqGqUhBxDTZox94sDSyPVtmY3rHor4dlBReAkGcOzpiVDpecRImzjapOL+mWMph5NYTo08JVWHeOcaqlEwUhmju7NHo7LDErFdTmgLZU9YfVKMZFgJUCmeVSWRd+AoXOiMuHGMW+g5OM4uZuKpfhJA3I7pyE1ZvQ3QprXY/m5NIIbr6SqvRanwHoqvW76q4W5jowj3+vIbo6mD+FCe6auLzvYkuuc6fYkRXT+ZPQaJr2OVPbqKryfnsRlGiy+f/ixJdL1ovneh6eaJTiC6txp+iRNfLs1QSXSXRlaR0plfyaBK9Z6tIuuO6j38SmsmOrcF51sRDK9MTRwTRrH8ZmLgK47tCfkG4cjbEtM9Lmu1702z+ZQi/m7+ZzjVuQ34ZQgQn8MVxVzGn2Ra7URxN1Cm4pmpE9BtcTajb5FTVElyHLllJCZaUYEkJlpRgSQmWlGBJCZaUYEkJ/lcoQXCTN9m4Ez/tbRx+S31espElG/nu2cjMK+DXk5GRW+xcbGRE/h3TkZE+/b/ykYxuSzqypCPfIx0Z+lTJR0ZZx1jgfImOzFhyefjI7H8a87slJJ++m/deSceu+BQkHdtd/pSkY0k6lqTjeyUdfypZx5J1LFnHknUsWceSdXynPOH/gNIrCbgfnoAr2bOSPSvZs5I9K9mzkj37/t/lK0qflV/mK7/M98bs2ekF8EOTZy8jnnNnzzG/V+osmPhi3FkA+qG+yxdZ2D/GV/kKUGcR0e/AnSXLAAr6Tv7Hz/8BUEsDBBQAAgAIALxVaUaKmlIXtiUAAIUyAAAXAAAAdW5pdmVyc2FsL3VuaXZlcnNhbC5wbmfte2lUU9fbb7RaxblYVERA64AyKihhRrStZVaZZ/lDiAwBwhTCFESLbWVQEQIECGiBQpiRAEkgKpUAIYQKYTCESMMckgAhhEBC3lBp17vW/XLf++Gude/qh6ycs5+9n+H3/Pbezz45+fm23a2D+07uAwAABy1/+PYuAPAFDgDY6bb3S1nL41eWAtnXjsi7t24AavpOzcludoEtbC0AgPrM/WLf3bJ7ufAf3CIBAOXHW58dmVNLIABA96TltxaOsd4chseTkDm3PYsJZQnJCclvxlI9Y6e+1CGMPEvuOfHTkZ2d+/P2Kg5+dcUi9w407Y7Jo12v7hd4fvsN6tMD/8xd3yvfLDjxTbd/xEUJbFWvvXG6mmsUAzNlC99kVkabOVZzBbUwWiUs5Jjgoar4Hr+Nl8jrgRE3vGQ+tSDV8UnSDSZTPHvLPO55EBAFfBgat69ZJvJ8OeyDSOR3qG4uqjPbFaOYsaz0uS6ZIFxOPmbgp3iFqIFeYyU5WYO2ZY1j+z5c44Mt4c/jz4JzwV/ILj/Jy+FgF4czieJl8oCvp34tRNWbLBnxAbxJPD07XuJpvCmiIpKM0sjTTZyO4FbVjf2AlsMZh3CiSTO1a1NsH+l6lMk4t0DtUS1huYcWfFTZJytkwIweTdeymUmANDLyhCGo+VjPVaJlm0tAx6Fn0SMB+pvadm0ZeKOZ4FYISsU0LqqexCndxYCq+rxb3wnYMDSaTVrwU6UTNhi8cZPYxU89+HFBDcWYKeqjbIwL2+fWxMTIoiPta38+QR33jp2YXzqKXvt9GojgA4GIZTVEhEIymMXMkW7ypOMJS098Cg7RSUwJg+mVd1BJwjeX8mmrYPPeVDTZ0IfeC6NfyfG73JEjCXvOMpD5dwdxOCixkzu6hjcQGHHnC2pBEoln6seFcq8c+PEN1oWZMZ9Re9W1N3tqxh1eeWXy7BHrAy47gFRSYgE8jbUDgOSds4DBG7KznhUQGN+xyecNYf3KQsTOgBSe9sRiQYNd+d5C/JeMRxtG9W22M4dwhu0REWZf/rpAXy8OPIU43shac7RT+KavNWNYNpCyKeq6ZbacsykbsXGiv6+VKB/RGNYplJDMN5cwkjoyMxtK5OIydySTo3KKlXhwavz4Ajrr5wLHF0uPzqldoplTMQi7j3qSCNcy5XIq38iy1w+nl6QVTxezH136oOusZif63Zwxh4Z2Hq10wFOKlQIZVYnCVmoiVx1QZvzgCj3vdi63axGKO5kjyeov2FRwt97d8/okmJB/IbNJ9Sh2AFewOWfH5hpkBkH7CC+nnyW9ujIb4PVq+o5W5xwSBMrLcxnCYw0bMlgm9nNjFkAe9ZQfq717A++Oz2ENbRDGjzYdnm8zUyHBqz8QvakQUs9CLCrvx3oICebfytINNs9gj0wZUFb9Jfwd71vSoPhmDmZBukBfIZuRY5vs/3OAqrzqMp3HKayOx2qRbhaB8ew2D4YgiZpUw7qw8XJIj8p35bV9dIFX+V3oFIJSCyPNdwJIhpb9FHNpweUXBa6Tj17aHYn4z7OslJPeHRENz3zJm3kXqCTRUN2Sf3OOj9oluI21yzoov+rWJNxuRVdTTRdeJAKJFHOm/AkFr39FpJYjpoFFyeiPkD2MR50hHgep59vknijqlNTt9MXxTXYAJy77XqEOmA84Pe01yAOv3+okm/XywejE1aAieBEoAGfjwO/ip6ECgwi9QH5vXZXLQXLDQNjVLxm9tUOmrABcb20qjb+PMlcjyKVsfB16dta5rnoTjgD7uNT1bv6WlBdg4rxswhMQeHomjGeS59D5xOek0frnvmSWliQgwALIL1Bmus2k+ZDJfrtz3Ul2pECIw5A53fHtJbojeQxbqxsy1gz3Uv8dRDChms03EBvQDdxGXzdvzhMo0wlW5nVICT38+hp6nfhM4k0mcF0BAC46K+kWMNPQskvueuFPtJ+DC/2/Kzw1bBmyns63gRXGvjBy2yIe+9tzmSw5zxwHtYxn0ZawG8ITBL1MTR22J9vIDqYtY74c6tUKZmjERJWogQp3LQHK7zu7cWbAebZ6aWDZXRKcf8UAvHktFKcnjfPuaBDbOAyAvfPA04Uif9G1zFJQP2XlWsgYFuo6bZoBG9DNgCpZAOnPj/LmXXhzRjG6JjzRySK/V6lTpuglfsJCn7hTMB5T5T+yHEsv69RhGeUsrdWwWv3HQm4dpMaU+jxmvcZeojYyBPmTcA4fsqFOJfnCOR+IZZjhGvJmD1aLqQQas2/iBY20EDt9Wfx8fQZL94MXaSSatBMQLi0Qf5gCkb8tvDg56evoq5ZpCO+Su7kOxk11fz8YkUMm808CM/OwqRBjue5YuRH4KZCr3W9HBxv75HoUvu6bGLOAHYi2Jk8oPLoVaEupw31t6Hvt7VVGnj6DHNhA1NWkBo/P9YnZ8IPW/VVK36Wrzzo/LVR8DM6HenwwVXJm385hw62av4riE9w5y0UUv1TahhkdeazcCDtvQK4bhTqS5kassrkQkpUKbLRzCmpQg6gQuNW4DEZ0+nplDEBRy3Gg+GWjIX2f5trlhLFmgVHmfNNCHTGiKoAB7lhGqPEGTKgxmWR7GKcWOrJGWGVFIMrxqaVSrN8OQAuib1mZIear2tfN7/p18tdzakcMoRVH07t+jp3ODsxRu2poiQFNwQX2sMKQSWiBj918J+DFVECem53dBQwiByny/1j/Y1CB0HCsvBjVb4QdCXBdtVYh5TB3ddmgLrsjFZFpyKWzLEdpFDUltLP2speuNGHkypejedC1iK3wcyCnPF43JLLiij5AdjMIPpEmg0vPfaP/UwQhxyeK+ytSafUvZvxgndV12Zv0jGwTH5Uw+qAuOZoEg1ANNFkBhk0Z8PEpg2pIJTfEZRWxGRCQN8zBmKgKIWVKTGaeGe+B9oYGCYqFGvJCIlfvtNk3QlirZfjV4bUiZfRwko2wJeyDV0eN8TFA8saMpmzlv/E8C1tQUGqsts8Q+tsbB9Z3dufUYyf9z/q2lnX/bFPWzc8vWx/+uTv2T/k8M34VVM+LcnaAZnmvs3sd5Dqk1TFgTr+GDS38mLgPJ1cgMB1esb/YW/q74c82P1Rbvzh6WqMgQLyAWaklZ+gl4djRaVEu/ZRF3O+G1MaCXh3WoJE/4UpXX1oHkv6cO1q3Qi7tmcvQ1GB7DRRuoRNya7xR4ZBelV1vZIPPg0vLhFStTHq9MWvatZvdyHHtjiWzICj36fv0pUJQBhkD6bralNFEUZZRhIhcQIX4aEXS23vqTGoTn0MbaoOYU9eqWI2yyaHvj19u79J9uUkcNBjFxoUFENJ8NgxY36Wm85hxmc7SfBdcsCtnY7QeABgzv7WHIe6ozfoRJC04IltRvdmTZ9X2yDlc8xZkLk1qDPiPndS3y8pC1iO01DKjd7pitYBsF/4J+6t6mfPowAaVawuDffAbuZC2UBk1B97lczKvAIbMMna9DxJR/N4FCuw1wtbB7ax2O+EJd9LTfN88fX7Xz/4U41rWctOp9L9wgXQEJbI8zwD7RB8D6A2btEJWySpMNmcM6V6k221SPU1JYyhrXQuvJ53vY2H9Slf50Z2BPS2hd9iqcG/J0XPzAqXhK+QaqLbIQLm5YjDYdWMVl5jtF3AKJqbn+l7zRkoURjcJOkEenZw02X5Qe9uDnUVaqDXJ2EKjzFgS7C1wd4SVYSQGq3tka+mrh9qPjYVyZ2CkYPrj4Qjz1eOAcNW9OFiXnK+PN92MkLNRT5Rx63p/2027vRvLH1cnmsYyJbsBY3tSuMpxEsEwU5xxoi0WsrHoziVt7gRwv7A4DgAkO+/aqhvdv4raAQDc/65fVtgWK/x3AZwkFVOlIe3iKR1ZEXh9f4q2rLV6r6xUBrz+ZnYnAND/S/F+mUDjf1vQ3+NCXKdREJsziND2pfSwkIia/Z5lw97xnHnXzY/D7fqmQ7Vnt/p9f6PmbqWPZIMo3VjJZX4v8604PSyR7WFv9yT7buH8HvO1t3+3Hyx1ZMaJppDlJEmazOp1JT/TuJX7/EEHe1tQ7t35pMGFE+kzaMRm9wlzbVl0yU4nMSnch3sO69ubS1Y8TJLEa92uVhX4mqkl0eLEza34e1wVopBqZKuKDS96htfnMdb9TvO61jJ7yW9dU2ruIt22QjvQKR+VjeuVlwF47/IQprY9LvplQVZA6eDUINbPRdb5XvaLu4nW/+9fyBAW0FyAVFPh2PRcOTpp4LG5eILCImWi00pwSBnqb9QrvAWcMEQ8f5SatKo+aCYYdPAAnaIRt5jkbCn47fUHM36vHkrYLmwbuId/sST/ixNvCzfX89Gt2cXrFfaJQfzFiY7A3LZua522FX+7ymA5GW2qnuMIVtdt2RxNAvcsc9ip7bM/gyDHUE2BmE8NUzGJvXyw+nGEKOJvdUQNYLoVma35a9EN7UTn7QAGJZgxV3Xz/a/Z6aUZz479h9b82TFGZiV6t9FK513SCYSL8I9Xt1yQlhiV8zIK1lnNh2q8jUDLxI81iUEEGyPie5SvKLQOkJC3LV/VeHCFmW4qSC8Nfd5vFHzFrqvGCrMcsXZ3+tn1AkCB8fVMrXfzSdmf4aFjHr2LHHcNulBytQTHrSmIzk1HJntE32c3ABKkVp+dhGtUN7fWD0Kw4xd+KxPEePQX7B71LPPMDkR2ZJ4BML0+I2KUSEsvlVcBv+V5NhDqQTEe52OpZbW8T6HBAtOmR9KqyJ3hQ8bML5zLtf6i7t1yzGvHsmsr+mGa2XW5n3DU9JcNRY3w8+HOjFXh41t+ALtZ58fbOWSpVzeLDi0sXLCfeWH9IFPuQaPA9k3Vx6H5+OMNNdows6rPqCk7y+WVb2qzbeW/JSlZKzvQuTWeE3APDM/LcsRpY1uXRH3Hor5HWBiufrAku87EwzvHKRqJ1KG2pMGln1PVFH8+ZHxIGMbuvFt+v43hTHf/NTgv0LToIFGDBfuJFvoZ5iChkbC0J9CCIZRlydH9BzD7WTKqJ643lalgAftHUyF7JiWjrX7wyjW8CVyUOLJrXLxinxIwJNDXYaiIRCWSbR5wo3uK43u2nSaQYSl6djvjdn+KRJS7cHy25jTm15haP0TEjCcwx6gM61VkMv4iiGlFDm73kaX08B67r5L1DjchPmfiY9shSV+QtsBUKGNVhZt19A3RJQ16EaDAeSHh3lMQN9KvNq12VedzGjactP8o3F1f+qiFTpD52cQBRg9Ix5x2GFQTA78bj4G3KN1Rdv7swSoGUlI3NpVeeqj6EcWNPe/1+mWAVw77q+avcMY52+gGH9vHV/5g/RduSUZz2OZL1fhGQThpqmObTJtNWl+Pl6NsOB70ndMQH90C3mLf0M1/TNTu+uh2ggyL0GkNgN1q5+CV1VyZAqMo9c/OPnbi/ko44F/e7rAEGcYODdIJIbExeuowTzPC3xSg35g4z7w6d4pYgQ+juGczoKLF7RnoCsEbh3NxCd1NnJmshrbmO40gPGt5YnvWLH48tk9HxCXTk8zm9N+VGWuj27dVeovaxtwu41esIbz5Mkf6arnR38Zc6EkOwufBMTd/M4BZN/23IS4iyxKQwRNrwpg+s4MRk1VtINSnaO+GkaZY2zBAo1W5jgkh598EJILpV4xg/YUS/yxjbVWXzzhk1Lpdf0LHOSydyU4uOmK4YcbthYi/Xwxp5bYkeG7Pt3bust37DefQtdec0D+Gu89TZqogWqz/3gErKQt1j+PdPP/tNP73RiUw49xAgfFkmfx9MNmFtL0ADAxieS1mW9vNiWYPOWbgnfEYN4Hth3nUEJO+Baz9tjJbSPAzG+t5iHNK9A3hmepmuZzANlMhdS8lKEYYJOu3HXphTQAwBpeOMqBRd3Li/CruDOm8XatxL8IEEBnsDDJpexYO0BaW6QbDthWH2uodz7nKCAGiuBfzWBSCdvXfirAMQwPfFUcnGeN/FegPnEtjvi/tBtJCEmU5XdvO6cd8rxQlUir5dWgoSmgbEbiMVbKeej61qwd/gChDov3vblanC3/E3mwPi+tNL41onqqybifiq9jcroLLhaCAxDANAHXVzR1NW9omw+vsI4b7y/BfNstWiTPm+19MTTdMQyauVuPk6hsDwyL6ACYboZE55Rnbc6i8FuK7jOMVBIyUnFnBMQm2p01XjNvwP5ymiI/2NR5sPDaJCoqxXD2j9Wmes21hJds6A/lWKwdYarXXtthYttQPS6YhlHh9TmspCD4MKBBEkab42zniD2IX8xeRgLgu6s7zR8poMKbMRpfNiM1sb8PRG1Tau/jCKwCw6X/o5z8ONyVhGNuLCly9JOLYp0PPwmNrjvU9mvZc9ZyIj1Fc8rpdfumz3zMVns+N94fjrZ4Ev5vBWmdRvdxCm3aW717V93gw0IOxc/hMxj6Xx55FBdZZzQzX+XbHneHuuRiFtafG3/qo8Z3+UYWBAN3drW7bhJtMZrwXVlQqGFhce2Ba/QYfIr3IYjppxJC2czFutUg/NhthuXjyhhfjAMb9wdFkcPWbOSIvHTso2EZHnF2MTHaRX3+BS/88SlZM/d+/iM7/q7xASxbAQKq5VJxtIl1tJkr876N7YmTF3KwlEsfbdnjNai1+vqL8r+INZSGc6HiMAhfBp7tPJFZi73h9vz2Haj4EoZ5ufLDWMZ3js6z2h62r7YKpWwgb/l4TnKpbG+PEa0tOn2ynIphbRYkLq1NWE46fyllcG4ukQszEE4eJhpr86iW+K9Ki3FjrPSshyFUlWOWal1dAQXg+dOCDZ4dGXUASeWjG/THI63hUo9gGqI0QA07TXemO7DtsoaykmafMfUO+Q/pncy3RKeGUWQFscqtu5592mdClki6juL2NKeFFLi1VT3OPFPaYyJ92UCwvKpdX0bgc4FpW/cntra7TGULQqKnzdLPWbICXLmFIiwXCO7iFFg0vByc2VIWAc1z4lKQfYM1Di/iLnzlCop240Oz0bkz3gNqiU3/vit+ToJ3MExdI3CtVZbq8fVlOcr/MEQ/gWHEBBe5J6vzcH2dAIBUWLj1b5ORqT9Nt0M6baRln1fWGtRKimK99aJRt8Fusbit9wXINrLCJ7TUg9+vbNR/IhLdX49/50gzQmhoPrlWXtD5qdXd1yEtqPcSKA8e+A+3uD7L1HorwIp2ccXFio+Y6BXa0OuhGZQAb8/fGSHJJmdI84XyxCmA01PAd7EAc+RMwBpxfD7pKPRrk4Pa9OxSjW/XuP2U+X5Ku5AZI9BK1j9eIKEGtNX5awg7ZAMLXhixaXRV/5GXhh5fx+duUSnD6yea+htyTVs9W7Snbn6ouI5MUnZFs7Q6/ojC2nUGVaChBfSyDGVzt+6xnZXg3wzEVbEo63VaVlsU50Xzt7pwPWz+mXNeu2qcI7Lqbsa+tiSu6d5rl3awS1Pw3aa3u2xpY33uyi7EvoeJR86P2k95ngNkzfsFgmYW+1wryjQSomWL5UIk77KhNo4qifgbK/UtmWtZcDab37IBWaUNBCAzCOhHnkIdIR88olt+IuMFpkep6Km/XIdqYzvDY+XyvGwmVPUaZbK/qFr8jzuXboCGdZvbi5ApbXxtqVc7s+yOwhCJm6y68Xh2aGplP2E5Xg7rFymB1sUIUVVI48oixD9eOiDf+LLOqaN/uxNXQet3qRvNycY+xvzNa5ECxVt7eGrntEV/8tg/XesaRATfoZL62je1VfhLsyn1q4t2ZwKhDVSZ9ALuxCl++4tYV9OAyYFY1aEOrdFYFXuOzizAPudroctYoj1SGTwpSY0KUv/Avw6AP9CTohjb9GjBSA7tdM3WhSltDAs4+Uugbza/UBA64tNTwWJV4rX9UvFIIOXoISYxGcfelyeX47bVrqcr5hOt2cOrE3C7IGYLibByqaxUi9Di6sxd+Dw3Oo6wEcpSDCXecd0/sG58P3Z7xDKd3n0b24apWqOe75J4+gx511Rh0tg6r3Bm8Dhpbmomfl2c96tsng2rAyzdKMUovcTqLXH40lu/6FofDTOnnlOifSVQco3G2qy88ZteHR31u55Mv+Ds/CdrN2MUMmqLwryxciA0oOBl2oF/BWaO4L0imx3uoJCUmulwXnYZOckO+tgGPtPTWO7kxbLcPN3grzLzmXucuGUE/uVrAFM9pXFS7H+BNq8yHqy04g3BpSiyTTvcvGSDZZVZ0d0NOdZPbTNAlOxABYuHNsPtHS/CCLHybC5e1b/rvXND9KcNCN5MlDNd4MVTaGR0Y6UgEUaaJB94rRB2tGnhu7IwFKUYh+Y7NHtuJrpH3JjkPO97gYvHndXSc7H6rguqFHCAppPFz6/InFInuccgd+k0HSt2QV3oz3hqx6z2FBzDHphw7u00GGdtbJ776Uce+QrlUOZTc40BlLYXQAXlUeN6iG/MPL+zIkBCml5lf027ukT3TeLntAC46MKppPAB+jeq4PgyL4rcUgIdA2FPR8f+cvHbUv/NzvzkQhLuKfX6h/4JrGShmAV3pe2eHQVPBLS2wG32dZkKyfoVpUKGnplt4/gMo3erpQiw8LIW3HN85v7q9PzOGRyrppRHdgoX4N/Mx/wfn384eHmYaeAdMLK98gSM2cUYUtpaA0vqI5+JBB3uvwssapdrlWGX8X3hezSnGDIK2mAJ4WL/Lq1S7cavQOpF2flY9+q+j45t7VUZuSYuf3v51ln5CylQ1V7S+FD3cZGKmapZwUdbjuiImhWuTeqmUe4uS8ccRmbFP0oul65/ZlzhjzIRHWFW9mHeWrmVKDUy54C0DH9c+DrevTr5wvUSr2Hq2YpMpgmy1u4vmXYg40VBze1M3XDtctLxjaMGVmPE/fHLzr+Bfwb+CfwX/Cv4V/Cv4V/D/gYAXy0oH6te2rZ7cEi1mqG4uPkbxkoR42W1/yv9Aa0R4v2QaSGwVlSPWyykzZsJWCloqQjP3uyGrHIYg2D4A4I2RmIQQk6atfdY/XAWOuei0rXxwKhINIyTDc/peagOM5gTsk8ip5ocpXDVzUTeFKhVTmcHwrN4hZQBgVqNkTn65xzaJM5wEKQfk3hZbE1esB+Cev/iI3/sQ9s02cowHxy2AFfHYCOEdM+VcSMcVFdO4qxziyp9PdOw2BphkHSJBJJ4xN1eOscO3Aw9DKzUMlivmz6BvTx8d1UToUxP9VfKGQxQBb6bIhmQ9qoke5UvkRV8YtvA8HfXUALUq37b4bv8Ax+T3cQvhczMtg6mMXzITF/xQew6r2DxOl4/Q5TZI8UwJVyOPtPUeVuOXWU3rXbfMGrZeNooEievOUBuZrC9U1954lF2Cm+p6pQsFtQhJJUJl6+GLl4C8iPJuJqw2FsdnRGv85WCG/bf8w/eR9hf17DbfUKehaQ5SCADAfWx3ptlz+Ien3/80ehWpOVPUCGEMj1vAsLpCmi06eUG95Jsd5yaikJev7DeaU7lpc8P+3YDBIZJopdw8sckHY/z2cq2XuytpWKu2Q/OnoTV40aKbqrN/UR6sSGfmmp5SUk00XdjWWvs6pS+j2mFkas3kVpfWKHZUd0cyefDKyvtol4oividHu/DPHk8L2J5AW8wizjp3BHTKQrjSYE96mju8wFKVrjl1Vd07oVi+muiNOWB9z7M9VC4TbtN1agNMYLtHg2ulrUMQpnC6vS9xNyka+RV4JCTfoRtLydkP8CwKRS5mLNNqR/VvDRfH/3JKbZbrO3wZ6pBsa9B9vpd2gxQ42eSW2n1HgG7LaEziJchOAsuuOWRFrYfBhsO47FGD8svGNXZzOHu2bog+5dJnnZHeu2OGh0ZeKg3vFnvtxcWPnLc5N/traai+pvqk9/A3Xb59CheEcrjA1sI27Ix7s67SzNcBJNoljlIUQipEIPhrS6xmS+lUCz5X6zigRdNLx007+CAusMR8+sLLFK5KjNxReordJD679YBzl2lmgks0odsBxy+5ub71SoewgWbKzKbsOeIH81Ip2Jyr8R1OvF3PkUBrojWC5XBoUS9Yn7y+jCSKsUsx1zy0AeGGEa/KapCayKYvGV2U9wH0ticeh3HEJSXi0uTKCin76PDJnJy8+s65Q9DjFjD64q5Xr9+Vvgfy5R4IX6ufm36+eCJs7WoqLS1Lgp6BH6xEdFZsypXQPuSfdqfqbWKHDcgfY0bXW4eq/UcS9+JYS54RvTMj3quZfg+5RAmdqCygQrCegE8RUQTy8of8h6H+SmB60lEL2GE5lcD6woNP2Cl27yxTumZxcGjuow8JxbdV1R2luyjz5lyhCbXOhMpG5XxI0xtPrkwJXAfH/kgtRWl7mJNw2ahx1ON8ZRc9txhlIk1nx8orVcms20MurJ1fiAFpkui0kFbAG5DB1UkJhSmm0FotJ8e+idB26ED6ZFdCOyMzoCqvbFBQvsnM9WtJ4iVV6ZKTFOqGNwD1V0OUhs/Qs5OaEochHn285QT4d164AWLfRoAuE5qf6Nl8GPtV1IPqAJLTZKZfxlSXatuuvsqT5Zv9NJZBouHV2bLzwLukR4zRiB3JG2ExRXWYnlPwqhlDdJehdWrmjJKi98ypCgj/oqHOL4PHiWvvgaTMrZ/re0bCjpcfwDVB3IbnkRw72irYNWispismnf/bKWCMy/0MI/Mqrl9K6M4YbpUpfQ99L+6NcyNLff7wxypdE8Sk+qchVoQK9Id+ilqqyO84KfWzfV4u+npV7x1Gtr36TzS43W5iV53jj21TJt8b3rJML9GfuVRx8924YUqoulbvnAvdhx7PwGaHeCQaPCW5JTNBZhuxEz8eL9u4p2RxfCQoxvO9rQWQFJEhWIIaZo4AZ7U7Qn5kdPGhI9oB5N0AbjPSOy5wHZHoQgY4v33d5xJgASy57DRRN/0M+n202fPD0w7R3LsWoqeHp6lfRWn8FpDYOF5hElCAwmp9MHXGBbu6cWccRma0e1O47zRqCRGCRNIfISauD0ehCjCFKPDyLZi4A5/5V1Scft50jgzVNNzvMfBAboNuaGHkoEmO04NabZ+aY2OQ6iK8wa1+ye9qZlBB7nVvUdWQpAyioTDNN1jVuYYerbvp1ayTs4uh1r6cXRuSJHBBRPMHzCUDKCFRKglbajTfaAwb/3rvkL8s4sR9OGvRr1HD9tbgv2L0QwCbdW+pnLWodg961Rcpf5dvSh/U7aWZRBTpnTRPsG+hOIEV1EmgBdYpCyA1WKmyyZBtvkoMpUcQc9aTT2c2KoXQEnIkmc/QWfmcx4oWQmnCxH6fEfEYVTLm1E9Rgl5ii0sOJ97nvz2cFG5kGnXNuObPsmKU/ZXIscncGtKUyZ+DFsAdQESI3wG8qKPAD34K+Bl8z3acGN2eidrpWjgzeeoCQyGGhLLmyP8ZhDsJY+K1kJG7GVeqyoLiYaPYk+XTSC6Epbmhqs4kF3EeQpxVowaeo6DIiZgLFsLWmSJU3x4jdxWH8yRoBuME79vck6TuK16ZrJUpme0HMfCHlV2lN1jMfN2txUWqPFAZ7wDALDq/1Zk5rrAXCXxVyS+523FWVKI+o0ZD+Mzsw/nBKrHCMgiGpzEMGqV9Qwipbw805wWjh8ZcE/spoG6q2cYC/QZHv/W1SJjEE+pLl3Wk70xX8MQNfFiqklmcwLuwjQeTQREwf9izcn0KfWNoQv9hqGZHqMTvpHToxRYpyE8jJVPSVa+xr99E9D2t/HRcUEhfL+LoNjtqUeHzJpP95BxWgQWwwbYC1O/lvO6iEV7WbejSSfXDDSBCmrb8Oasa0ouVGmEO4UZ9iYv7iYs5pzeMiXxjlIwa5gxZXSB+T1OKOHWMuKxBbBB1o8XdFHNxh3n44al7iLXFMw9H4xEujawg1Cm66Asgmyh+5dP3VZQsTU6yymbluXWuRkh0TE9x/M9JG82IeBwH2CooRgH97BLIuesYQXnagPJWonmTm7Lglz1SQuxSSZ9WhLINA7X1ro0WS/y7vfh3pyMqJFbSkShm6Oo4k7bQgutbQNuuT22tt7IEa9aaWVTLR+0oRvshgmblqwxnp02WUUzxdBQ9LIJtIdRnfB11tAEJLM7/sfzRR2gBer0C/VH8h6rkjyhPbk7xRkyjcLNma6cqPDs7ffjPhmvA87M7r9sHLnlsZvL8KRZCHIT4c7HGLPab2XbGQhsRMwqNtprZizOsIWnc7IkV/JD3134WuITychp67/4wFAvBUvDu0f0U5RdIpLaUw9zk0N8NqIrfqhJABZ44sQtC4BKmlIlX29YXKR1o4XLhivqoaccGSOPUTgByZqvAW5Em7gk+gNvYfNHfW/mQi0XdkUz5bE45fZKwiZtsylaB13yAasJIm9+U38Zmvw7hsinWzhdpfk8RrM+55E8PIO8CaA8YUj24H04+DDVryYXwzFYP4WZMlkyavOz80UnrcxjySdLleGVznSiiZEJ1c4KW/tNavY9U4INu58Gi+6wfxIi+iJmdIgO79afs0htBMv8wLGF0LV7RgZSzcDPJ6n4ArzjeEn3SUzh3S/TueHs4bV7gQRR4DNwztmLztl6ymksoxux6l3D/BUbR7ow0OcZQ37qTcrURrvwN/ZtJGdhyP1JN+L1XlTxfFuB7sY1RG0nLl2pb6MaznecJ8NVRS9HgJ3DSNFh/a85c/XRhl9qBmQB9mYfSa4V7AIBwofym/BGw4sTzSauPbPdIa/do40eMBFAUNvGx0cXZ75Ma1avxwj/Mqr+b0vAR9TgFczaY0k3KY7OVEmCpz43wdrwx6hAA0ILgRnq3Wp78M0au9bwLhjIdeelQdxjQ0GA2Jts6zydh6T1QMoqWjE5nu3jnZcjK9zeSs/9rLU/w4yOuKcmuAMhZ9dmtf1KgD+0CAJKtl7f+ZUGyAArW2bX2t3ZuNS1tbd/Sh6FGzxPAZ2UtbxJzOuljD9UFAf3VEYp6Wzom04HjLUEECRSiL90Pemr/0KzY0nJLu+V3dt/W3LiX8l9QSwMEFAACAAgAvFVpRteZEilfAAAAagAAABsAAAB1bml2ZXJzYWwvdW5pdmVyc2FsLnBuZy54bWwtjFsKgCAQAP+D7iB7gE1NrYXMyyQp9MKkx+2LaP5mPqZz1zyxw6c9rosFgRxcXxbdlvwR/cmutwmU/APYbaEmFPrXMw45WDCNQJJaGd0CCz6OIVvQvEZSihMpqN7lA1BLAQIAABQAAgAIALtVaUbO8+LqUwQAAA0QAAAdAAAAAAAAAAEAAAAAAAAAAAB1bml2ZXJzYWwvY29tbW9uX21lc3NhZ2VzLmxuZ1BLAQIAABQAAgAIALtVaUYl32KDvQQAAMsWAAAnAAAAAAAAAAEAAAAAAI4EAAB1bml2ZXJzYWwvZmxhc2hfcHVibGlzaGluZ19zZXR0aW5ncy54bWxQSwECAAAUAAIACAC7VWlGSEisH7ECAABRCgAAIQAAAAAAAAABAAAAAACQCQAAdW5pdmVyc2FsL2ZsYXNoX3NraW5fc2V0dGluZ3MueG1sUEsBAgAAFAACAAgAu1VpRkFYdiORBAAA3BUAACYAAAAAAAAAAQAAAAAAgAwAAHVuaXZlcnNhbC9odG1sX3B1Ymxpc2hpbmdfc2V0dGluZ3MueG1sUEsBAgAAFAACAAgAu1VpRpJGsJmpAQAAQwYAAB8AAAAAAAAAAQAAAAAAVREAAHVuaXZlcnNhbC9odG1sX3NraW5fc2V0dGluZ3MuanNQSwECAAAUAAIACAC7VWlGGtrqO6oAAAAfAQAAGgAAAAAAAAABAAAAAAA7EwAAdW5pdmVyc2FsL2kxOG5fcHJlc2V0cy54bWxQSwECAAAUAAIACAC7VWlG9YvaeWYAAABoAAAAHAAAAAAAAAABAAAAAAAdFAAAdW5pdmVyc2FsL2xvY2FsX3NldHRpbmdzLnhtbFBLAQIAABQAAgAIADMDgUTOggk37AIAAIgIAAAUAAAAAAAAAAEAAAAAAL0UAAB1bml2ZXJzYWwvcGxheWVyLnhtbFBLAQIAABQAAgAIALtVaUaYCckyjgoAABRaAAApAAAAAAAAAAEAAAAAANsXAAB1bml2ZXJzYWwvc2tpbl9jdXN0b21pemF0aW9uX3NldHRpbmdzLnhtbFBLAQIAABQAAgAIALxVaUaKmlIXtiUAAIUyAAAXAAAAAAAAAAAAAAAAALAiAAB1bml2ZXJzYWwvdW5pdmVyc2FsLnBuZ1BLAQIAABQAAgAIALxVaUbXmRIpXwAAAGoAAAAbAAAAAAAAAAEAAAAAAJtIAAB1bml2ZXJzYWwvdW5pdmVyc2FsLnBuZy54bWxQSwUGAAAAAAsACwBJAwAAM0kAAAAA"/>
  <p:tag name="ISPRING_PRESENTATION_TITLE" val="Section 3.1 What are percentages"/>
  <p:tag name="ISPRING_RESOURCE_PATHS_HASH_PRESENTER" val="942579312bd4ebbef0786058969b9fdec7f4ce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OUTPUT_FOLDER" val="C:\Users\Danny\OneDrive - SD41\Website\M8P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282</TotalTime>
  <Words>473</Words>
  <Application>Microsoft Office PowerPoint</Application>
  <PresentationFormat>On-screen Show (4:3)</PresentationFormat>
  <Paragraphs>50</Paragraphs>
  <Slides>9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Schoolbook</vt:lpstr>
      <vt:lpstr>Wingdings</vt:lpstr>
      <vt:lpstr>Wingdings 2</vt:lpstr>
      <vt:lpstr>Oriel</vt:lpstr>
      <vt:lpstr>Equation</vt:lpstr>
      <vt:lpstr>Chapter 3.1  What are Percentages? </vt:lpstr>
      <vt:lpstr>What are Percentages? </vt:lpstr>
      <vt:lpstr>Fractions as Percentages:</vt:lpstr>
      <vt:lpstr>Ex: Represent each area and fraction as a percentage: </vt:lpstr>
      <vt:lpstr>Fractional Percentages:</vt:lpstr>
      <vt:lpstr>PowerPoint Presentation</vt:lpstr>
      <vt:lpstr>Comparing Quantities:</vt:lpstr>
      <vt:lpstr>Practice: Represent each of the following as a percentage:</vt:lpstr>
      <vt:lpstr>Homework: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3.1 What are percentages</dc:title>
  <dc:creator>Danny Young</dc:creator>
  <cp:lastModifiedBy>Danny Young</cp:lastModifiedBy>
  <cp:revision>60</cp:revision>
  <dcterms:created xsi:type="dcterms:W3CDTF">2012-09-22T21:53:56Z</dcterms:created>
  <dcterms:modified xsi:type="dcterms:W3CDTF">2018-11-05T06:20:40Z</dcterms:modified>
</cp:coreProperties>
</file>